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3"/>
  </p:notesMasterIdLst>
  <p:sldIdLst>
    <p:sldId id="2271" r:id="rId3"/>
    <p:sldId id="2462" r:id="rId4"/>
    <p:sldId id="2366" r:id="rId5"/>
    <p:sldId id="2463" r:id="rId6"/>
    <p:sldId id="2464" r:id="rId7"/>
    <p:sldId id="2465" r:id="rId8"/>
    <p:sldId id="2235" r:id="rId9"/>
    <p:sldId id="2330" r:id="rId10"/>
    <p:sldId id="2466" r:id="rId11"/>
    <p:sldId id="2467" r:id="rId12"/>
    <p:sldId id="2059" r:id="rId13"/>
    <p:sldId id="2233" r:id="rId14"/>
    <p:sldId id="2468" r:id="rId15"/>
    <p:sldId id="2469" r:id="rId16"/>
    <p:sldId id="2470" r:id="rId17"/>
    <p:sldId id="2438" r:id="rId18"/>
    <p:sldId id="2471" r:id="rId19"/>
    <p:sldId id="2472" r:id="rId20"/>
    <p:sldId id="2474" r:id="rId21"/>
    <p:sldId id="2473" r:id="rId22"/>
    <p:sldId id="2448" r:id="rId23"/>
    <p:sldId id="2475" r:id="rId24"/>
    <p:sldId id="2476" r:id="rId25"/>
    <p:sldId id="2477" r:id="rId26"/>
    <p:sldId id="2478" r:id="rId27"/>
    <p:sldId id="2479" r:id="rId28"/>
    <p:sldId id="2480" r:id="rId29"/>
    <p:sldId id="2481" r:id="rId30"/>
    <p:sldId id="2482" r:id="rId31"/>
    <p:sldId id="2483" r:id="rId32"/>
    <p:sldId id="2484" r:id="rId33"/>
    <p:sldId id="2485" r:id="rId34"/>
    <p:sldId id="1986" r:id="rId35"/>
    <p:sldId id="2389" r:id="rId36"/>
    <p:sldId id="2486" r:id="rId37"/>
    <p:sldId id="2487" r:id="rId38"/>
    <p:sldId id="2488" r:id="rId39"/>
    <p:sldId id="2489" r:id="rId40"/>
    <p:sldId id="1948" r:id="rId41"/>
    <p:sldId id="1894" r:id="rId4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6" autoAdjust="0"/>
    <p:restoredTop sz="93697" autoAdjust="0"/>
  </p:normalViewPr>
  <p:slideViewPr>
    <p:cSldViewPr>
      <p:cViewPr varScale="1">
        <p:scale>
          <a:sx n="97" d="100"/>
          <a:sy n="97" d="100"/>
        </p:scale>
        <p:origin x="-1341"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6/21/2023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456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5371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63792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160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0931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1930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75112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062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4512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3002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83131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72119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1551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93215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84871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00545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93536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639213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6630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0380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12741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91099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8741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26238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68258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3560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53177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40</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9049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0054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6098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772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7249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841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6/21/2023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6/21/2023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6/21/2023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6/21/2023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6/21/2023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6/21/2023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6/21/2023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6/21/2023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6/21/2023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6/21/2023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56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21 June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160929" y="4114800"/>
            <a:ext cx="6705600" cy="1077218"/>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Corrections From A Faithful Father</a:t>
            </a:r>
          </a:p>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4:1-21</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Correcting Ills and Immorality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19200"/>
            <a:ext cx="8458200" cy="4893647"/>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Instead, Paul applied the heavenly Father’s approach to discipline, knowing that the eternal benefits far outweigh the momentary sufferings:  </a:t>
            </a:r>
            <a:r>
              <a:rPr lang="en-US" sz="2400" b="1" i="1" dirty="0" smtClean="0">
                <a:latin typeface="Cambria" panose="02040503050406030204" pitchFamily="18" charset="0"/>
                <a:ea typeface="Cambria" panose="02040503050406030204" pitchFamily="18" charset="0"/>
              </a:rPr>
              <a:t>“All discipline for the moment seems not to be joyful,  but sorrowful; yet to those who have been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trained</a:t>
            </a:r>
            <a:r>
              <a:rPr lang="en-US" sz="2400" b="1" i="1" dirty="0" smtClean="0">
                <a:latin typeface="Cambria" panose="02040503050406030204" pitchFamily="18" charset="0"/>
                <a:ea typeface="Cambria" panose="02040503050406030204" pitchFamily="18" charset="0"/>
              </a:rPr>
              <a:t> by it, afterwards it yields the peaceful fruit of righteousness”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12:11</a:t>
            </a:r>
            <a:r>
              <a:rPr lang="en-US" sz="240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Paul with </a:t>
            </a:r>
            <a:r>
              <a:rPr lang="en-US" sz="2400" b="1" i="1" dirty="0" smtClean="0">
                <a:latin typeface="Cambria" panose="02040503050406030204" pitchFamily="18" charset="0"/>
                <a:ea typeface="Cambria" panose="02040503050406030204" pitchFamily="18" charset="0"/>
              </a:rPr>
              <a:t>authority</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he takes up his pen as a rod of correction to discipline the unruly Corinthians.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Though we cannot hear the cries of these believers as they endured the pain of their reproof, we can read the stinging rebukes they received and see how they apply to us today.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2062825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95400"/>
            <a:ext cx="8610600" cy="526297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i="1" baseline="30000" dirty="0" smtClean="0">
                <a:effectLst>
                  <a:outerShdw blurRad="38100" dist="38100" dir="2700000" algn="tl">
                    <a:srgbClr val="000000">
                      <a:alpha val="43137"/>
                    </a:srgbClr>
                  </a:outerShdw>
                </a:effectLst>
                <a:latin typeface="Georgia" panose="02040502050405020303" pitchFamily="18" charset="0"/>
              </a:rPr>
              <a:t>1 </a:t>
            </a:r>
            <a:r>
              <a:rPr lang="en-US" sz="2700" i="1" dirty="0" smtClean="0">
                <a:latin typeface="Georgia" panose="02040502050405020303" pitchFamily="18" charset="0"/>
              </a:rPr>
              <a:t>Let </a:t>
            </a:r>
            <a:r>
              <a:rPr lang="en-US" sz="2700" i="1" dirty="0">
                <a:latin typeface="Georgia" panose="02040502050405020303" pitchFamily="18" charset="0"/>
              </a:rPr>
              <a:t>a man so consider </a:t>
            </a:r>
            <a:r>
              <a:rPr lang="en-US" sz="2700" i="1" dirty="0" smtClean="0">
                <a:latin typeface="Georgia" panose="02040502050405020303" pitchFamily="18" charset="0"/>
              </a:rPr>
              <a:t>us </a:t>
            </a:r>
            <a:r>
              <a:rPr lang="en-US" sz="2700" i="1" dirty="0">
                <a:latin typeface="Georgia" panose="02040502050405020303" pitchFamily="18" charset="0"/>
              </a:rPr>
              <a:t>as servants of </a:t>
            </a:r>
            <a:r>
              <a:rPr lang="en-US" sz="2700" i="1" dirty="0" smtClean="0">
                <a:latin typeface="Georgia" panose="02040502050405020303" pitchFamily="18" charset="0"/>
              </a:rPr>
              <a:t>Christ and </a:t>
            </a:r>
            <a:r>
              <a:rPr lang="en-US" sz="2700" i="1" dirty="0">
                <a:latin typeface="Georgia" panose="02040502050405020303" pitchFamily="18" charset="0"/>
              </a:rPr>
              <a:t>stewards of the mysteries of God.  </a:t>
            </a:r>
            <a:r>
              <a:rPr lang="en-US" sz="2700" b="1" i="1" baseline="30000" dirty="0" smtClean="0">
                <a:effectLst>
                  <a:outerShdw blurRad="38100" dist="38100" dir="2700000" algn="tl">
                    <a:srgbClr val="000000">
                      <a:alpha val="43137"/>
                    </a:srgbClr>
                  </a:outerShdw>
                </a:effectLst>
                <a:latin typeface="Georgia" panose="02040502050405020303" pitchFamily="18" charset="0"/>
              </a:rPr>
              <a:t>2 </a:t>
            </a:r>
            <a:r>
              <a:rPr lang="en-US" sz="2700" i="1" dirty="0" smtClean="0">
                <a:latin typeface="Georgia" panose="02040502050405020303" pitchFamily="18" charset="0"/>
              </a:rPr>
              <a:t>Moreover </a:t>
            </a:r>
            <a:r>
              <a:rPr lang="en-US" sz="2700" i="1" dirty="0">
                <a:latin typeface="Georgia" panose="02040502050405020303" pitchFamily="18" charset="0"/>
              </a:rPr>
              <a:t>it is required in stewards that one be found faithful.  </a:t>
            </a:r>
            <a:r>
              <a:rPr lang="en-US" sz="2700" b="1" i="1" baseline="30000" dirty="0" smtClean="0">
                <a:effectLst>
                  <a:outerShdw blurRad="38100" dist="38100" dir="2700000" algn="tl">
                    <a:srgbClr val="000000">
                      <a:alpha val="43137"/>
                    </a:srgbClr>
                  </a:outerShdw>
                </a:effectLst>
                <a:latin typeface="Georgia" panose="02040502050405020303" pitchFamily="18" charset="0"/>
              </a:rPr>
              <a:t>3 </a:t>
            </a:r>
            <a:r>
              <a:rPr lang="en-US" sz="2700" i="1" dirty="0" smtClean="0">
                <a:latin typeface="Georgia" panose="02040502050405020303" pitchFamily="18" charset="0"/>
              </a:rPr>
              <a:t>But </a:t>
            </a:r>
            <a:r>
              <a:rPr lang="en-US" sz="2700" i="1" dirty="0">
                <a:latin typeface="Georgia" panose="02040502050405020303" pitchFamily="18" charset="0"/>
              </a:rPr>
              <a:t>with me it is a very small thing that I should be judged by you or by a human court.  In fact, I do not even judge myself.  </a:t>
            </a:r>
            <a:r>
              <a:rPr lang="en-US" sz="2700" b="1" i="1" baseline="30000" dirty="0" smtClean="0">
                <a:effectLst>
                  <a:outerShdw blurRad="38100" dist="38100" dir="2700000" algn="tl">
                    <a:srgbClr val="000000">
                      <a:alpha val="43137"/>
                    </a:srgbClr>
                  </a:outerShdw>
                </a:effectLst>
                <a:latin typeface="Georgia" panose="02040502050405020303" pitchFamily="18" charset="0"/>
              </a:rPr>
              <a:t>4 </a:t>
            </a:r>
            <a:r>
              <a:rPr lang="en-US" sz="2700" i="1" dirty="0" smtClean="0">
                <a:latin typeface="Georgia" panose="02040502050405020303" pitchFamily="18" charset="0"/>
              </a:rPr>
              <a:t>For </a:t>
            </a:r>
            <a:r>
              <a:rPr lang="en-US" sz="2700" i="1" dirty="0">
                <a:latin typeface="Georgia" panose="02040502050405020303" pitchFamily="18" charset="0"/>
              </a:rPr>
              <a:t>I know of nothing against myself, yet I am not justified by this; but He who judges me is the Lord.  </a:t>
            </a:r>
            <a:r>
              <a:rPr lang="en-US" sz="2700" b="1" i="1" baseline="30000" dirty="0" smtClean="0">
                <a:effectLst>
                  <a:outerShdw blurRad="38100" dist="38100" dir="2700000" algn="tl">
                    <a:srgbClr val="000000">
                      <a:alpha val="43137"/>
                    </a:srgbClr>
                  </a:outerShdw>
                </a:effectLst>
                <a:latin typeface="Georgia" panose="02040502050405020303" pitchFamily="18" charset="0"/>
              </a:rPr>
              <a:t>5 </a:t>
            </a:r>
            <a:r>
              <a:rPr lang="en-US" sz="2700" i="1" dirty="0" smtClean="0">
                <a:latin typeface="Georgia" panose="02040502050405020303" pitchFamily="18" charset="0"/>
              </a:rPr>
              <a:t>Therefore </a:t>
            </a:r>
            <a:r>
              <a:rPr lang="en-US" sz="2700" i="1" dirty="0">
                <a:latin typeface="Georgia" panose="02040502050405020303" pitchFamily="18" charset="0"/>
              </a:rPr>
              <a:t>judge nothing before the time, until the Lord </a:t>
            </a:r>
            <a:r>
              <a:rPr lang="en-US" sz="2700" i="1" dirty="0" smtClean="0">
                <a:latin typeface="Georgia" panose="02040502050405020303" pitchFamily="18" charset="0"/>
              </a:rPr>
              <a:t>comes, </a:t>
            </a:r>
            <a:r>
              <a:rPr lang="en-US" sz="2700" i="1" dirty="0">
                <a:latin typeface="Georgia" panose="02040502050405020303" pitchFamily="18" charset="0"/>
              </a:rPr>
              <a:t>who will both bring to light the hidden things of darkness </a:t>
            </a:r>
            <a:r>
              <a:rPr lang="en-US" sz="2700" i="1" dirty="0" smtClean="0">
                <a:latin typeface="Georgia" panose="02040502050405020303" pitchFamily="18" charset="0"/>
              </a:rPr>
              <a:t>and reveal </a:t>
            </a:r>
            <a:r>
              <a:rPr lang="en-US" sz="2700" i="1" dirty="0">
                <a:latin typeface="Georgia" panose="02040502050405020303" pitchFamily="18" charset="0"/>
              </a:rPr>
              <a:t>the counsels of the </a:t>
            </a:r>
            <a:r>
              <a:rPr lang="en-US" sz="2700" i="1" dirty="0" smtClean="0">
                <a:latin typeface="Georgia" panose="02040502050405020303" pitchFamily="18" charset="0"/>
              </a:rPr>
              <a:t>hearts.  Then </a:t>
            </a:r>
            <a:r>
              <a:rPr lang="en-US" sz="2700" i="1" dirty="0">
                <a:latin typeface="Georgia" panose="02040502050405020303" pitchFamily="18" charset="0"/>
              </a:rPr>
              <a:t>each one’s praise will come from God.</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4</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4</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2047" y="1066800"/>
            <a:ext cx="8830235" cy="5724644"/>
          </a:xfrm>
          <a:prstGeom prst="rect">
            <a:avLst/>
          </a:prstGeom>
          <a:noFill/>
          <a:effectLst/>
        </p:spPr>
        <p:txBody>
          <a:bodyPr wrap="square" rtlCol="0">
            <a:spAutoFit/>
          </a:bodyPr>
          <a:lstStyle/>
          <a:p>
            <a:pPr indent="457200">
              <a:spcAft>
                <a:spcPts val="1200"/>
              </a:spcAft>
            </a:pPr>
            <a:r>
              <a:rPr lang="en-US" sz="2400" b="1" dirty="0">
                <a:latin typeface="Cambria" pitchFamily="18" charset="0"/>
              </a:rPr>
              <a:t> </a:t>
            </a:r>
            <a:r>
              <a:rPr lang="en-US" sz="2400" b="1" dirty="0" smtClean="0">
                <a:latin typeface="Cambria" pitchFamily="18" charset="0"/>
              </a:rPr>
              <a:t>Paul eases into this section of strong reproof with a smooth transition from his previous warning against personality-center schisms (</a:t>
            </a:r>
            <a:r>
              <a:rPr lang="en-US" sz="2400" b="1" dirty="0" smtClean="0">
                <a:effectLst>
                  <a:outerShdw blurRad="38100" dist="38100" dir="2700000" algn="tl">
                    <a:srgbClr val="000000">
                      <a:alpha val="43137"/>
                    </a:srgbClr>
                  </a:outerShdw>
                </a:effectLst>
                <a:latin typeface="Cambria" pitchFamily="18" charset="0"/>
              </a:rPr>
              <a:t>3:21-23</a:t>
            </a:r>
            <a:r>
              <a:rPr lang="en-US" sz="2400" b="1" dirty="0" smtClean="0">
                <a:latin typeface="Cambria" pitchFamily="18" charset="0"/>
              </a:rPr>
              <a:t>). Then he characterizes the apostles and other teachers like Apollos as </a:t>
            </a:r>
            <a:r>
              <a:rPr lang="en-US" sz="2400" b="1" i="1" dirty="0" smtClean="0">
                <a:latin typeface="Cambria" pitchFamily="18" charset="0"/>
              </a:rPr>
              <a:t>“</a:t>
            </a:r>
            <a:r>
              <a:rPr lang="en-US" sz="2400" b="1" i="1" u="sng" dirty="0" smtClean="0">
                <a:effectLst>
                  <a:outerShdw blurRad="38100" dist="38100" dir="2700000" algn="tl">
                    <a:srgbClr val="000000">
                      <a:alpha val="43137"/>
                    </a:srgbClr>
                  </a:outerShdw>
                </a:effectLst>
                <a:latin typeface="Cambria" pitchFamily="18" charset="0"/>
              </a:rPr>
              <a:t>servants</a:t>
            </a:r>
            <a:r>
              <a:rPr lang="en-US" sz="2400" b="1" i="1" dirty="0" smtClean="0">
                <a:effectLst>
                  <a:outerShdw blurRad="38100" dist="38100" dir="2700000" algn="tl">
                    <a:srgbClr val="000000">
                      <a:alpha val="43137"/>
                    </a:srgbClr>
                  </a:outerShdw>
                </a:effectLst>
                <a:latin typeface="Cambria" pitchFamily="18" charset="0"/>
              </a:rPr>
              <a:t> of Christ and </a:t>
            </a:r>
            <a:r>
              <a:rPr lang="en-US" sz="2400" b="1" i="1" u="sng" dirty="0" smtClean="0">
                <a:effectLst>
                  <a:outerShdw blurRad="38100" dist="38100" dir="2700000" algn="tl">
                    <a:srgbClr val="000000">
                      <a:alpha val="43137"/>
                    </a:srgbClr>
                  </a:outerShdw>
                </a:effectLst>
                <a:latin typeface="Cambria" pitchFamily="18" charset="0"/>
              </a:rPr>
              <a:t>stewards</a:t>
            </a:r>
            <a:r>
              <a:rPr lang="en-US" sz="2400" b="1" i="1" dirty="0">
                <a:effectLst>
                  <a:outerShdw blurRad="38100" dist="38100" dir="2700000" algn="tl">
                    <a:srgbClr val="000000">
                      <a:alpha val="43137"/>
                    </a:srgbClr>
                  </a:outerShdw>
                </a:effectLst>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of the mysteries of God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a:t>
            </a:r>
          </a:p>
          <a:p>
            <a:pPr indent="457200">
              <a:spcAft>
                <a:spcPts val="1200"/>
              </a:spcAft>
            </a:pPr>
            <a:r>
              <a:rPr lang="en-US" sz="2400" b="1" dirty="0" smtClean="0">
                <a:latin typeface="Cambria" pitchFamily="18" charset="0"/>
              </a:rPr>
              <a:t>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servant</a:t>
            </a:r>
            <a:r>
              <a:rPr lang="en-US" sz="2400" b="1" i="1" dirty="0" smtClean="0">
                <a:latin typeface="Cambria" pitchFamily="18" charset="0"/>
              </a:rPr>
              <a:t>”</a:t>
            </a:r>
            <a:r>
              <a:rPr lang="en-US" sz="2400" b="1" dirty="0" smtClean="0">
                <a:latin typeface="Cambria" pitchFamily="18" charset="0"/>
              </a:rPr>
              <a:t> refers to one who acts under the  orders of another, specifically drawing on an image of submission to one of greater </a:t>
            </a:r>
            <a:r>
              <a:rPr lang="en-US" sz="2400" b="1" i="1" u="sng" dirty="0" smtClean="0">
                <a:effectLst>
                  <a:outerShdw blurRad="38100" dist="38100" dir="2700000" algn="tl">
                    <a:srgbClr val="000000">
                      <a:alpha val="43137"/>
                    </a:srgbClr>
                  </a:outerShdw>
                </a:effectLst>
                <a:latin typeface="Cambria" pitchFamily="18" charset="0"/>
              </a:rPr>
              <a:t>authority</a:t>
            </a:r>
            <a:r>
              <a:rPr lang="en-US" sz="2400" b="1" dirty="0" smtClean="0">
                <a:latin typeface="Cambria" pitchFamily="18" charset="0"/>
              </a:rPr>
              <a:t>. </a:t>
            </a:r>
          </a:p>
          <a:p>
            <a:pPr indent="457200">
              <a:spcAft>
                <a:spcPts val="1200"/>
              </a:spcAft>
            </a:pPr>
            <a:r>
              <a:rPr lang="en-US" sz="2400" b="1" dirty="0" smtClean="0">
                <a:latin typeface="Cambria" pitchFamily="18" charset="0"/>
              </a:rPr>
              <a:t>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steward</a:t>
            </a:r>
            <a:r>
              <a:rPr lang="en-US" sz="2400" b="1" i="1" dirty="0" smtClean="0">
                <a:latin typeface="Cambria" pitchFamily="18" charset="0"/>
              </a:rPr>
              <a:t>”</a:t>
            </a:r>
            <a:r>
              <a:rPr lang="en-US" sz="2400" b="1" dirty="0" smtClean="0">
                <a:latin typeface="Cambria" pitchFamily="18" charset="0"/>
              </a:rPr>
              <a:t> etymologically refers to one who is put in charge of a household or estate. </a:t>
            </a:r>
          </a:p>
          <a:p>
            <a:pPr indent="457200">
              <a:spcAft>
                <a:spcPts val="1200"/>
              </a:spcAft>
            </a:pPr>
            <a:r>
              <a:rPr lang="en-US" sz="2400" b="1" dirty="0" smtClean="0">
                <a:latin typeface="Cambria" pitchFamily="18" charset="0"/>
              </a:rPr>
              <a:t>With these terms Paul illustrates both his submission to the absolute authority of Christ as well as his God-given authority as a handpicked manager of the gospel.  He therefore is responsible to be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found trustworthy</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4</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70641"/>
            <a:ext cx="8610600" cy="5355312"/>
          </a:xfrm>
          <a:prstGeom prst="rect">
            <a:avLst/>
          </a:prstGeom>
          <a:noFill/>
          <a:effectLst/>
        </p:spPr>
        <p:txBody>
          <a:bodyPr wrap="square" rtlCol="0">
            <a:spAutoFit/>
          </a:bodyPr>
          <a:lstStyle/>
          <a:p>
            <a:pPr indent="457200">
              <a:spcAft>
                <a:spcPts val="1200"/>
              </a:spcAft>
            </a:pPr>
            <a:r>
              <a:rPr lang="en-US" sz="2400" b="1" dirty="0">
                <a:latin typeface="Cambria" pitchFamily="18" charset="0"/>
              </a:rPr>
              <a:t> </a:t>
            </a:r>
            <a:r>
              <a:rPr lang="en-US" sz="2400" b="1" dirty="0" smtClean="0">
                <a:latin typeface="Cambria" pitchFamily="18" charset="0"/>
              </a:rPr>
              <a:t>A glimpse of the situation in Corinth reveals that many in the Corinthian church who had formed parties around Apollos or Peter or some other celebrity had turned up their noses at Paul manner of ministry (</a:t>
            </a:r>
            <a:r>
              <a:rPr lang="en-US" sz="2400" b="1" dirty="0" smtClean="0">
                <a:effectLst>
                  <a:outerShdw blurRad="38100" dist="38100" dir="2700000" algn="tl">
                    <a:srgbClr val="000000">
                      <a:alpha val="43137"/>
                    </a:srgbClr>
                  </a:outerShdw>
                </a:effectLst>
                <a:latin typeface="Cambria" pitchFamily="18" charset="0"/>
              </a:rPr>
              <a:t>4:3</a:t>
            </a:r>
            <a:r>
              <a:rPr lang="en-US" sz="2400" b="1" dirty="0" smtClean="0">
                <a:latin typeface="Cambria" pitchFamily="18" charset="0"/>
              </a:rPr>
              <a:t>).</a:t>
            </a:r>
          </a:p>
          <a:p>
            <a:pPr indent="457200">
              <a:spcAft>
                <a:spcPts val="1200"/>
              </a:spcAft>
            </a:pPr>
            <a:r>
              <a:rPr lang="en-US" sz="2400" b="1" dirty="0" smtClean="0">
                <a:latin typeface="Cambria" pitchFamily="18" charset="0"/>
              </a:rPr>
              <a:t>They had passed judgment on his teaching and rejected his apostolic authority as a chosen steward of the gospel.</a:t>
            </a:r>
          </a:p>
          <a:p>
            <a:pPr indent="457200">
              <a:spcAft>
                <a:spcPts val="1200"/>
              </a:spcAft>
            </a:pPr>
            <a:r>
              <a:rPr lang="en-US" sz="2400" b="1" dirty="0" smtClean="0">
                <a:latin typeface="Cambria" pitchFamily="18" charset="0"/>
              </a:rPr>
              <a:t>Paul reminds them that his gospel ministry is not subject to human judgment, whether it came from the Corinthian Christians, the world, or even his own estimation of his value to the kingdom (</a:t>
            </a:r>
            <a:r>
              <a:rPr lang="en-US" sz="2400" b="1" dirty="0" smtClean="0">
                <a:effectLst>
                  <a:outerShdw blurRad="38100" dist="38100" dir="2700000" algn="tl">
                    <a:srgbClr val="000000">
                      <a:alpha val="43137"/>
                    </a:srgbClr>
                  </a:outerShdw>
                </a:effectLst>
                <a:latin typeface="Cambria" pitchFamily="18" charset="0"/>
              </a:rPr>
              <a:t>4:3</a:t>
            </a:r>
            <a:r>
              <a:rPr lang="en-US" sz="2400" b="1" dirty="0" smtClean="0">
                <a:latin typeface="Cambria" pitchFamily="18" charset="0"/>
              </a:rPr>
              <a:t>). </a:t>
            </a:r>
          </a:p>
          <a:p>
            <a:pPr indent="457200">
              <a:spcAft>
                <a:spcPts val="1200"/>
              </a:spcAft>
            </a:pPr>
            <a:r>
              <a:rPr lang="en-US" sz="2400" b="1" dirty="0" smtClean="0">
                <a:latin typeface="Cambria" pitchFamily="18" charset="0"/>
              </a:rPr>
              <a:t>Rather, as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servant”</a:t>
            </a:r>
            <a:r>
              <a:rPr lang="en-US" sz="2400" b="1" dirty="0" smtClean="0">
                <a:latin typeface="Cambria" pitchFamily="18" charset="0"/>
              </a:rPr>
              <a:t> of Christ and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steward” </a:t>
            </a:r>
            <a:r>
              <a:rPr lang="en-US" sz="2400" b="1" dirty="0" smtClean="0">
                <a:latin typeface="Cambria" pitchFamily="18" charset="0"/>
              </a:rPr>
              <a:t>of His mysteries, Paul was accountable directly to God Himself (</a:t>
            </a:r>
            <a:r>
              <a:rPr lang="en-US" sz="2400" b="1" dirty="0" smtClean="0">
                <a:effectLst>
                  <a:outerShdw blurRad="38100" dist="38100" dir="2700000" algn="tl">
                    <a:srgbClr val="000000">
                      <a:alpha val="43137"/>
                    </a:srgbClr>
                  </a:outerShdw>
                </a:effectLst>
                <a:latin typeface="Cambria" pitchFamily="18" charset="0"/>
              </a:rPr>
              <a:t>4:4</a:t>
            </a:r>
            <a:r>
              <a:rPr lang="en-US" sz="2400" b="1" dirty="0" smtClean="0">
                <a:latin typeface="Cambria" pitchFamily="18" charset="0"/>
              </a:rPr>
              <a:t>).</a:t>
            </a:r>
            <a:endParaRPr lang="en-US" sz="2400" b="1" i="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8037786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4</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95765" cy="5509200"/>
          </a:xfrm>
          <a:prstGeom prst="rect">
            <a:avLst/>
          </a:prstGeom>
          <a:noFill/>
          <a:effectLst/>
        </p:spPr>
        <p:txBody>
          <a:bodyPr wrap="square" rtlCol="0">
            <a:spAutoFit/>
          </a:bodyPr>
          <a:lstStyle/>
          <a:p>
            <a:pPr indent="457200">
              <a:spcAft>
                <a:spcPts val="1200"/>
              </a:spcAft>
            </a:pPr>
            <a:r>
              <a:rPr lang="en-US" sz="2400" b="1" dirty="0">
                <a:latin typeface="Cambria" pitchFamily="18" charset="0"/>
              </a:rPr>
              <a:t> </a:t>
            </a:r>
            <a:r>
              <a:rPr lang="en-US" sz="2400" b="1" dirty="0" smtClean="0">
                <a:latin typeface="Cambria" pitchFamily="18" charset="0"/>
              </a:rPr>
              <a:t>After having spoken in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a:t>
            </a:r>
            <a:r>
              <a:rPr lang="en-US" sz="2400" b="1" dirty="0">
                <a:latin typeface="Cambria" pitchFamily="18" charset="0"/>
              </a:rPr>
              <a:t>about </a:t>
            </a:r>
            <a:r>
              <a:rPr lang="en-US" sz="2400" b="1" dirty="0" smtClean="0">
                <a:latin typeface="Cambria" pitchFamily="18" charset="0"/>
              </a:rPr>
              <a:t>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coming day of the Lord</a:t>
            </a:r>
            <a:r>
              <a:rPr lang="en-US" sz="2400" b="1" i="1" dirty="0" smtClean="0">
                <a:latin typeface="Cambria" pitchFamily="18" charset="0"/>
              </a:rPr>
              <a:t>”</a:t>
            </a:r>
            <a:r>
              <a:rPr lang="en-US" sz="2400" b="1" dirty="0" smtClean="0">
                <a:latin typeface="Cambria" pitchFamily="18" charset="0"/>
              </a:rPr>
              <a:t> in which all people will be held accountable for their faithfulness to their God-given task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p>
          <a:p>
            <a:pPr indent="457200">
              <a:spcAft>
                <a:spcPts val="1200"/>
              </a:spcAft>
            </a:pPr>
            <a:r>
              <a:rPr lang="en-US" sz="2400" b="1" dirty="0" smtClean="0">
                <a:latin typeface="Cambria" pitchFamily="18" charset="0"/>
              </a:rPr>
              <a:t>And with this future evaluation by Christ looming on the horizon, Paul advises the Corinthians to withhold their own judgment of others’ ministries (</a:t>
            </a:r>
            <a:r>
              <a:rPr lang="en-US" sz="2400" b="1" dirty="0" smtClean="0">
                <a:effectLst>
                  <a:outerShdw blurRad="38100" dist="38100" dir="2700000" algn="tl">
                    <a:srgbClr val="000000">
                      <a:alpha val="43137"/>
                    </a:srgbClr>
                  </a:outerShdw>
                </a:effectLst>
                <a:latin typeface="Cambria" pitchFamily="18" charset="0"/>
              </a:rPr>
              <a:t>4:5</a:t>
            </a:r>
            <a:r>
              <a:rPr lang="en-US" sz="2400" b="1" dirty="0" smtClean="0">
                <a:latin typeface="Cambria" pitchFamily="18" charset="0"/>
              </a:rPr>
              <a:t>).</a:t>
            </a:r>
          </a:p>
          <a:p>
            <a:pPr indent="457200">
              <a:spcAft>
                <a:spcPts val="1200"/>
              </a:spcAft>
            </a:pPr>
            <a:r>
              <a:rPr lang="en-US" sz="2400" b="1" dirty="0" smtClean="0">
                <a:latin typeface="Cambria" pitchFamily="18" charset="0"/>
              </a:rPr>
              <a:t>Warning them that when Christ returns, He alone will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bring to light the hidden things of darkness and reveal the motives of men’s hearts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4:5</a:t>
            </a:r>
            <a:r>
              <a:rPr lang="en-US" sz="2400" b="1" dirty="0" smtClean="0">
                <a:latin typeface="Cambria" pitchFamily="18" charset="0"/>
              </a:rPr>
              <a:t>). </a:t>
            </a:r>
          </a:p>
          <a:p>
            <a:pPr indent="457200">
              <a:spcAft>
                <a:spcPts val="1200"/>
              </a:spcAft>
            </a:pPr>
            <a:r>
              <a:rPr lang="en-US" sz="2400" b="1" dirty="0" smtClean="0">
                <a:latin typeface="Cambria" pitchFamily="18" charset="0"/>
              </a:rPr>
              <a:t>Paul uses these words to refer to the future judgment seat of Christ (</a:t>
            </a:r>
            <a:r>
              <a:rPr lang="en-US" sz="2400" b="1" dirty="0" smtClean="0">
                <a:effectLst>
                  <a:outerShdw blurRad="38100" dist="38100" dir="2700000" algn="tl">
                    <a:srgbClr val="000000">
                      <a:alpha val="43137"/>
                    </a:srgbClr>
                  </a:outerShdw>
                </a:effectLst>
                <a:latin typeface="Cambria" pitchFamily="18" charset="0"/>
              </a:rPr>
              <a:t>2Cor. 5:10</a:t>
            </a:r>
            <a:r>
              <a:rPr lang="en-US" sz="2400" b="1" dirty="0" smtClean="0">
                <a:latin typeface="Cambria" pitchFamily="18" charset="0"/>
              </a:rPr>
              <a:t>).</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His message </a:t>
            </a:r>
            <a:r>
              <a:rPr lang="en-US" sz="2400" b="1" dirty="0">
                <a:latin typeface="Cambria" pitchFamily="18" charset="0"/>
              </a:rPr>
              <a:t>to us today is </a:t>
            </a:r>
            <a:r>
              <a:rPr lang="en-US" sz="2400" b="1" dirty="0" smtClean="0">
                <a:latin typeface="Cambria" pitchFamily="18" charset="0"/>
              </a:rPr>
              <a:t>“</a:t>
            </a:r>
            <a:r>
              <a:rPr lang="en-US" sz="2400" b="1" i="1" dirty="0" smtClean="0">
                <a:latin typeface="Cambria" pitchFamily="18" charset="0"/>
              </a:rPr>
              <a:t>Let’s </a:t>
            </a:r>
            <a:r>
              <a:rPr lang="en-US" sz="2400" b="1" i="1" dirty="0">
                <a:latin typeface="Cambria" pitchFamily="18" charset="0"/>
              </a:rPr>
              <a:t>have no judgment-seat-of-Christ rehearsals </a:t>
            </a:r>
            <a:r>
              <a:rPr lang="en-US" sz="2400" b="1" i="1" dirty="0" smtClean="0">
                <a:latin typeface="Cambria" pitchFamily="18" charset="0"/>
              </a:rPr>
              <a:t>here on </a:t>
            </a:r>
            <a:r>
              <a:rPr lang="en-US" sz="2400" b="1" i="1" dirty="0">
                <a:latin typeface="Cambria" pitchFamily="18" charset="0"/>
              </a:rPr>
              <a:t>earth</a:t>
            </a:r>
            <a:r>
              <a:rPr lang="en-US" sz="2400" b="1" dirty="0" smtClean="0">
                <a:latin typeface="Cambria" pitchFamily="18" charset="0"/>
              </a:rPr>
              <a:t>!”</a:t>
            </a:r>
          </a:p>
        </p:txBody>
      </p:sp>
    </p:spTree>
    <p:extLst>
      <p:ext uri="{BB962C8B-B14F-4D97-AF65-F5344CB8AC3E}">
        <p14:creationId xmlns:p14="http://schemas.microsoft.com/office/powerpoint/2010/main" xmlns="" val="3593824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4</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02659"/>
            <a:ext cx="869576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should forgo judging other people based on what we think we see or hear.  Instead, let’s leave that to the Lord because He alone is able to do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things</a:t>
            </a:r>
            <a:r>
              <a:rPr lang="en-US" sz="2400" b="1" dirty="0" smtClean="0">
                <a:latin typeface="Cambria" pitchFamily="18" charset="0"/>
              </a:rPr>
              <a:t> we can never do: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Christ can bring to light the hidden things of darkness.  He alone knows the complete story.  We get bits and pieces and can only touch the surface of each issue.</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Christ has the ability to disclose the motives of the heart.  He knows not only what somebody says or does,  but why they say or do it.  No human can ever do that. </a:t>
            </a:r>
          </a:p>
          <a:p>
            <a:pPr indent="457200">
              <a:spcAft>
                <a:spcPts val="1200"/>
              </a:spcAft>
            </a:pPr>
            <a:r>
              <a:rPr lang="en-US" sz="2400" b="1" dirty="0" smtClean="0">
                <a:latin typeface="Cambria" pitchFamily="18" charset="0"/>
              </a:rPr>
              <a:t>This discussion positions Paul for his correction of the Corinthians error.  Though he is a servant of Christ, he holds a position of authority in relations to the church in Corinth, and as their father in the faith, he exhorts them to imitate him. </a:t>
            </a:r>
          </a:p>
        </p:txBody>
      </p:sp>
    </p:spTree>
    <p:extLst>
      <p:ext uri="{BB962C8B-B14F-4D97-AF65-F5344CB8AC3E}">
        <p14:creationId xmlns:p14="http://schemas.microsoft.com/office/powerpoint/2010/main" xmlns="" val="4254309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95400"/>
            <a:ext cx="8610600" cy="360098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i="1" baseline="30000" dirty="0" smtClean="0">
                <a:effectLst>
                  <a:outerShdw blurRad="38100" dist="38100" dir="2700000" algn="tl">
                    <a:srgbClr val="000000">
                      <a:alpha val="43137"/>
                    </a:srgbClr>
                  </a:outerShdw>
                </a:effectLst>
                <a:latin typeface="Georgia" panose="02040502050405020303" pitchFamily="18" charset="0"/>
              </a:rPr>
              <a:t>6 </a:t>
            </a:r>
            <a:r>
              <a:rPr lang="en-US" sz="2700" i="1" dirty="0" smtClean="0">
                <a:latin typeface="Georgia" panose="02040502050405020303" pitchFamily="18" charset="0"/>
              </a:rPr>
              <a:t>Now </a:t>
            </a:r>
            <a:r>
              <a:rPr lang="en-US" sz="2700" i="1" dirty="0">
                <a:latin typeface="Georgia" panose="02040502050405020303" pitchFamily="18" charset="0"/>
              </a:rPr>
              <a:t>these things, brethren, I have figuratively transferred to myself and Apollos for your sakes, that you may learn in us not to think beyond what is written, that none of you may </a:t>
            </a:r>
            <a:r>
              <a:rPr lang="en-US" sz="2700" i="1" dirty="0" smtClean="0">
                <a:latin typeface="Georgia" panose="02040502050405020303" pitchFamily="18" charset="0"/>
              </a:rPr>
              <a:t>be </a:t>
            </a:r>
            <a:r>
              <a:rPr lang="en-US" sz="2700" i="1" dirty="0">
                <a:latin typeface="Georgia" panose="02040502050405020303" pitchFamily="18" charset="0"/>
              </a:rPr>
              <a:t>puffed up on behalf of one against the other. </a:t>
            </a:r>
            <a:r>
              <a:rPr lang="en-US" sz="2700" i="1" dirty="0" smtClean="0">
                <a:latin typeface="Georgia" panose="02040502050405020303" pitchFamily="18" charset="0"/>
              </a:rPr>
              <a:t> </a:t>
            </a:r>
            <a:r>
              <a:rPr lang="en-US" sz="2700" b="1" i="1" baseline="30000" dirty="0" smtClean="0">
                <a:effectLst>
                  <a:outerShdw blurRad="38100" dist="38100" dir="2700000" algn="tl">
                    <a:srgbClr val="000000">
                      <a:alpha val="43137"/>
                    </a:srgbClr>
                  </a:outerShdw>
                </a:effectLst>
                <a:latin typeface="Georgia" panose="02040502050405020303" pitchFamily="18" charset="0"/>
              </a:rPr>
              <a:t>7 </a:t>
            </a:r>
            <a:r>
              <a:rPr lang="en-US" sz="2700" i="1" dirty="0" smtClean="0">
                <a:latin typeface="Georgia" panose="02040502050405020303" pitchFamily="18" charset="0"/>
              </a:rPr>
              <a:t>For who makes you differ from </a:t>
            </a:r>
            <a:r>
              <a:rPr lang="en-US" sz="2700" i="1" dirty="0">
                <a:latin typeface="Georgia" panose="02040502050405020303" pitchFamily="18" charset="0"/>
              </a:rPr>
              <a:t>another? </a:t>
            </a:r>
            <a:r>
              <a:rPr lang="en-US" sz="2700" i="1" dirty="0" smtClean="0">
                <a:latin typeface="Georgia" panose="02040502050405020303" pitchFamily="18" charset="0"/>
              </a:rPr>
              <a:t> And</a:t>
            </a:r>
            <a:r>
              <a:rPr lang="en-US" sz="2700" i="1" dirty="0">
                <a:latin typeface="Georgia" panose="02040502050405020303" pitchFamily="18" charset="0"/>
              </a:rPr>
              <a:t> what do you have that you did not receive? </a:t>
            </a:r>
            <a:r>
              <a:rPr lang="en-US" sz="2700" i="1" dirty="0" smtClean="0">
                <a:latin typeface="Georgia" panose="02040502050405020303" pitchFamily="18" charset="0"/>
              </a:rPr>
              <a:t> Now </a:t>
            </a:r>
            <a:r>
              <a:rPr lang="en-US" sz="2700" i="1" dirty="0">
                <a:latin typeface="Georgia" panose="02040502050405020303" pitchFamily="18" charset="0"/>
              </a:rPr>
              <a:t>if you did indeed </a:t>
            </a:r>
            <a:r>
              <a:rPr lang="en-US" sz="2700" i="1" dirty="0" smtClean="0">
                <a:latin typeface="Georgia" panose="02040502050405020303" pitchFamily="18" charset="0"/>
              </a:rPr>
              <a:t>receive it, why do you </a:t>
            </a:r>
            <a:r>
              <a:rPr lang="en-US" sz="2700" i="1" dirty="0">
                <a:latin typeface="Georgia" panose="02040502050405020303" pitchFamily="18" charset="0"/>
              </a:rPr>
              <a:t>boast as if you had not received it?</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4:6-7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675675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4:6-7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184088"/>
            <a:ext cx="86106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established that he, as their spiritual father, had both a right and a responsibility to discipline the church in Corinth, Paul transitions into this disciplinary section (</a:t>
            </a:r>
            <a:r>
              <a:rPr lang="en-US" sz="2400" b="1" dirty="0" smtClean="0">
                <a:effectLst>
                  <a:outerShdw blurRad="38100" dist="38100" dir="2700000" algn="tl">
                    <a:srgbClr val="000000">
                      <a:alpha val="43137"/>
                    </a:srgbClr>
                  </a:outerShdw>
                </a:effectLst>
                <a:latin typeface="Cambria" pitchFamily="18" charset="0"/>
              </a:rPr>
              <a:t>4:6</a:t>
            </a:r>
            <a:r>
              <a:rPr lang="en-US" sz="2400" b="1" dirty="0" smtClean="0">
                <a:latin typeface="Cambria" pitchFamily="18" charset="0"/>
              </a:rPr>
              <a:t>).  </a:t>
            </a:r>
          </a:p>
          <a:p>
            <a:pPr indent="457200">
              <a:spcAft>
                <a:spcPts val="1200"/>
              </a:spcAft>
            </a:pPr>
            <a:r>
              <a:rPr lang="en-US" sz="2400" b="1" dirty="0" smtClean="0">
                <a:latin typeface="Cambria" pitchFamily="18" charset="0"/>
              </a:rPr>
              <a:t>He tells the Corinthians that 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figuratively</a:t>
            </a:r>
            <a:r>
              <a:rPr lang="en-US" sz="2400" b="1" i="1" dirty="0" smtClean="0">
                <a:latin typeface="Cambria" pitchFamily="18" charset="0"/>
              </a:rPr>
              <a:t>”</a:t>
            </a:r>
            <a:r>
              <a:rPr lang="en-US" sz="2400" b="1" dirty="0" smtClean="0">
                <a:latin typeface="Cambria" pitchFamily="18" charset="0"/>
              </a:rPr>
              <a:t> set himself and Apollos up as examples for them to see the kind of attitude needed to carry out their self-sacrificial ministries with one another. </a:t>
            </a:r>
          </a:p>
          <a:p>
            <a:pPr indent="457200">
              <a:spcAft>
                <a:spcPts val="1200"/>
              </a:spcAft>
            </a:pPr>
            <a:r>
              <a:rPr lang="en-US" sz="2400" b="1" dirty="0" smtClean="0">
                <a:latin typeface="Cambria" pitchFamily="18" charset="0"/>
              </a:rPr>
              <a:t>Then Paul warns the Corinthians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not to go beyond what is written</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4:6</a:t>
            </a:r>
            <a:r>
              <a:rPr lang="en-US" sz="2400" b="1" dirty="0" smtClean="0">
                <a:latin typeface="Cambria"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Clearly </a:t>
            </a:r>
            <a:r>
              <a:rPr lang="en-US" sz="2400" b="1" dirty="0">
                <a:latin typeface="Cambria" panose="02040503050406030204" pitchFamily="18" charset="0"/>
                <a:ea typeface="Cambria" panose="02040503050406030204" pitchFamily="18" charset="0"/>
              </a:rPr>
              <a:t>saying </a:t>
            </a:r>
            <a:r>
              <a:rPr lang="en-US" sz="2400" b="1" dirty="0" smtClean="0">
                <a:latin typeface="Cambria" panose="02040503050406030204" pitchFamily="18" charset="0"/>
                <a:ea typeface="Cambria" panose="02040503050406030204" pitchFamily="18" charset="0"/>
              </a:rPr>
              <a:t>that </a:t>
            </a:r>
            <a:r>
              <a:rPr lang="en-US" sz="2400" b="1" dirty="0">
                <a:latin typeface="Cambria" panose="02040503050406030204" pitchFamily="18" charset="0"/>
                <a:ea typeface="Cambria" panose="02040503050406030204" pitchFamily="18" charset="0"/>
              </a:rPr>
              <a:t>they were not to think of </a:t>
            </a:r>
            <a:r>
              <a:rPr lang="en-US" sz="2400" b="1" dirty="0" smtClean="0">
                <a:latin typeface="Cambria" panose="02040503050406030204" pitchFamily="18" charset="0"/>
                <a:ea typeface="Cambria" panose="02040503050406030204" pitchFamily="18" charset="0"/>
              </a:rPr>
              <a:t>their leaders </a:t>
            </a:r>
            <a:r>
              <a:rPr lang="en-US" sz="2400" b="1" dirty="0">
                <a:latin typeface="Cambria" panose="02040503050406030204" pitchFamily="18" charset="0"/>
                <a:ea typeface="Cambria" panose="02040503050406030204" pitchFamily="18" charset="0"/>
              </a:rPr>
              <a:t>above that which was already written in the scriptures where worldly wisdom is considered folly and all of God’s ministers are called servants. </a:t>
            </a:r>
            <a:endParaRPr lang="en-US" sz="240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1688848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4:6-7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199"/>
            <a:ext cx="8695765" cy="5478423"/>
          </a:xfrm>
          <a:prstGeom prst="rect">
            <a:avLst/>
          </a:prstGeom>
          <a:noFill/>
          <a:effectLst/>
        </p:spPr>
        <p:txBody>
          <a:bodyPr wrap="square" rtlCol="0">
            <a:spAutoFit/>
          </a:bodyPr>
          <a:lstStyle/>
          <a:p>
            <a:pPr indent="457200"/>
            <a:r>
              <a:rPr lang="en-US" sz="2400" b="1" dirty="0" smtClean="0">
                <a:latin typeface="Cambria" pitchFamily="18" charset="0"/>
              </a:rPr>
              <a:t>Although the </a:t>
            </a:r>
            <a:r>
              <a:rPr lang="en-US" sz="2400" b="1" i="1" u="sng" dirty="0" smtClean="0">
                <a:effectLst>
                  <a:outerShdw blurRad="38100" dist="38100" dir="2700000" algn="tl">
                    <a:srgbClr val="000000">
                      <a:alpha val="43137"/>
                    </a:srgbClr>
                  </a:outerShdw>
                </a:effectLst>
                <a:latin typeface="Cambria" pitchFamily="18" charset="0"/>
              </a:rPr>
              <a:t>exact</a:t>
            </a:r>
            <a:r>
              <a:rPr lang="en-US" sz="2400" b="1" dirty="0" smtClean="0">
                <a:latin typeface="Cambria" pitchFamily="18" charset="0"/>
              </a:rPr>
              <a:t> interpretation of this phrase may be difficult to pin down precisely, the context suggest that Paul is referring to those who were exceeding their proper bounds as Christians through arrogance, boasting in their favorite teachers or even bragging about their own spiritual or physical accomplishments (</a:t>
            </a:r>
            <a:r>
              <a:rPr lang="en-US" sz="2400" b="1" dirty="0" smtClean="0">
                <a:effectLst>
                  <a:outerShdw blurRad="38100" dist="38100" dir="2700000" algn="tl">
                    <a:srgbClr val="000000">
                      <a:alpha val="43137"/>
                    </a:srgbClr>
                  </a:outerShdw>
                </a:effectLst>
                <a:latin typeface="Cambria" pitchFamily="18" charset="0"/>
              </a:rPr>
              <a:t>4:6</a:t>
            </a:r>
            <a:r>
              <a:rPr lang="en-US" sz="2400" b="1" dirty="0" smtClean="0">
                <a:latin typeface="Cambria" pitchFamily="18" charset="0"/>
              </a:rPr>
              <a:t>). </a:t>
            </a:r>
          </a:p>
          <a:p>
            <a:pPr indent="457200"/>
            <a:endParaRPr lang="en-US" sz="1000" b="1" dirty="0" smtClean="0">
              <a:latin typeface="Cambria" pitchFamily="18" charset="0"/>
            </a:endParaRPr>
          </a:p>
          <a:p>
            <a:pPr indent="457200">
              <a:spcAft>
                <a:spcPts val="600"/>
              </a:spcAft>
            </a:pPr>
            <a:r>
              <a:rPr lang="en-US" sz="2400" b="1" dirty="0" smtClean="0">
                <a:latin typeface="Cambria" pitchFamily="18" charset="0"/>
              </a:rPr>
              <a:t>In response to their excessive and unbalanced attitudes and behaviors, Paul rebukes the Corinthians with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rhetorical</a:t>
            </a:r>
            <a:r>
              <a:rPr lang="en-US" sz="2400" b="1" dirty="0" smtClean="0">
                <a:latin typeface="Cambria" pitchFamily="18" charset="0"/>
              </a:rPr>
              <a:t> </a:t>
            </a:r>
            <a:r>
              <a:rPr lang="en-US" sz="2400" b="1" i="1" u="sng" dirty="0" smtClean="0">
                <a:latin typeface="Cambria" pitchFamily="18" charset="0"/>
              </a:rPr>
              <a:t>questions</a:t>
            </a:r>
            <a:r>
              <a:rPr lang="en-US" sz="2400" b="1" dirty="0" smtClean="0">
                <a:latin typeface="Cambria" pitchFamily="18" charset="0"/>
              </a:rPr>
              <a:t> designed to blister their egos and expose their arrogance and pride</a:t>
            </a:r>
            <a:r>
              <a:rPr lang="en-US" sz="2400" b="1" i="1" dirty="0" smtClean="0">
                <a:effectLst>
                  <a:outerShdw blurRad="38100" dist="38100" dir="2700000" algn="tl">
                    <a:srgbClr val="000000">
                      <a:alpha val="43137"/>
                    </a:srgbClr>
                  </a:outerShdw>
                </a:effectLst>
                <a:latin typeface="Cambria" pitchFamily="18" charset="0"/>
              </a:rPr>
              <a:t>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a:t>
            </a:r>
            <a:r>
              <a:rPr lang="en-US" sz="800" b="1" dirty="0" smtClean="0">
                <a:latin typeface="Cambria" pitchFamily="18" charset="0"/>
              </a:rPr>
              <a:t> </a:t>
            </a:r>
          </a:p>
          <a:p>
            <a:pPr marL="744538" indent="-457200">
              <a:spcAft>
                <a:spcPts val="6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“Who regards you as superior?”</a:t>
            </a:r>
          </a:p>
          <a:p>
            <a:pPr marL="744538" indent="-457200">
              <a:spcAft>
                <a:spcPts val="6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“What do you have that you did not receive?”</a:t>
            </a:r>
          </a:p>
          <a:p>
            <a:pPr marL="744538" indent="-457200">
              <a:spcAft>
                <a:spcPts val="6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“Why do you boast as if  you had not received it?”</a:t>
            </a:r>
          </a:p>
        </p:txBody>
      </p:sp>
    </p:spTree>
    <p:extLst>
      <p:ext uri="{BB962C8B-B14F-4D97-AF65-F5344CB8AC3E}">
        <p14:creationId xmlns:p14="http://schemas.microsoft.com/office/powerpoint/2010/main" xmlns="" val="18692223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4:6-7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1352" y="1066800"/>
            <a:ext cx="8534401" cy="5369957"/>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Paul asks</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“Who regards you as superior?”  </a:t>
            </a:r>
          </a:p>
          <a:p>
            <a:pPr indent="457200">
              <a:spcAft>
                <a:spcPts val="1200"/>
              </a:spcAft>
            </a:pPr>
            <a:r>
              <a:rPr lang="en-US" sz="2400" b="1" dirty="0" smtClean="0">
                <a:latin typeface="Cambria" pitchFamily="18" charset="0"/>
              </a:rPr>
              <a:t>Answer:  </a:t>
            </a:r>
            <a:r>
              <a:rPr lang="en-US" sz="2400" b="1" i="1" dirty="0" smtClean="0">
                <a:effectLst>
                  <a:outerShdw blurRad="38100" dist="38100" dir="2700000" algn="tl">
                    <a:srgbClr val="000000">
                      <a:alpha val="43137"/>
                    </a:srgbClr>
                  </a:outerShdw>
                </a:effectLst>
                <a:latin typeface="Cambria" pitchFamily="18" charset="0"/>
              </a:rPr>
              <a:t>No one</a:t>
            </a:r>
            <a:r>
              <a:rPr lang="en-US" sz="2400" b="1" dirty="0" smtClean="0">
                <a:latin typeface="Cambria"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This question exposes the Corinthians </a:t>
            </a:r>
            <a:r>
              <a:rPr lang="en-US" sz="2400" b="1" dirty="0">
                <a:latin typeface="Cambria" panose="02040503050406030204" pitchFamily="18" charset="0"/>
                <a:ea typeface="Cambria" panose="02040503050406030204" pitchFamily="18" charset="0"/>
              </a:rPr>
              <a:t>attitude of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superiority</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was to </a:t>
            </a:r>
            <a:r>
              <a:rPr lang="en-US" sz="2400" b="1" dirty="0">
                <a:latin typeface="Cambria" panose="02040503050406030204" pitchFamily="18" charset="0"/>
                <a:ea typeface="Cambria" panose="02040503050406030204" pitchFamily="18" charset="0"/>
              </a:rPr>
              <a:t>force them </a:t>
            </a: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consider the truth that they are on equal footing with </a:t>
            </a:r>
            <a:r>
              <a:rPr lang="en-US" sz="2400" b="1" dirty="0" smtClean="0">
                <a:latin typeface="Cambria" panose="02040503050406030204" pitchFamily="18" charset="0"/>
                <a:ea typeface="Cambria" panose="02040503050406030204" pitchFamily="18" charset="0"/>
              </a:rPr>
              <a:t>all </a:t>
            </a:r>
            <a:r>
              <a:rPr lang="en-US" sz="2400" b="1" dirty="0">
                <a:latin typeface="Cambria" panose="02040503050406030204" pitchFamily="18" charset="0"/>
                <a:ea typeface="Cambria" panose="02040503050406030204" pitchFamily="18" charset="0"/>
              </a:rPr>
              <a:t>other </a:t>
            </a:r>
            <a:r>
              <a:rPr lang="en-US" sz="2400" b="1" dirty="0" smtClean="0">
                <a:latin typeface="Cambria" panose="02040503050406030204" pitchFamily="18" charset="0"/>
                <a:ea typeface="Cambria" panose="02040503050406030204" pitchFamily="18" charset="0"/>
              </a:rPr>
              <a:t>church.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Paul </a:t>
            </a:r>
            <a:r>
              <a:rPr lang="en-US" sz="2400" b="1" dirty="0">
                <a:latin typeface="Cambria" pitchFamily="18" charset="0"/>
              </a:rPr>
              <a:t>asks</a:t>
            </a:r>
            <a:r>
              <a:rPr lang="en-US" sz="2400" b="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do you have that you did not receive?”  </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Answer:  </a:t>
            </a:r>
            <a:r>
              <a:rPr lang="en-US" sz="2400" b="1" i="1" dirty="0" smtClean="0">
                <a:effectLst>
                  <a:outerShdw blurRad="38100" dist="38100" dir="2700000" algn="tl">
                    <a:srgbClr val="000000">
                      <a:alpha val="43137"/>
                    </a:srgbClr>
                  </a:outerShdw>
                </a:effectLst>
                <a:latin typeface="Cambria" pitchFamily="18" charset="0"/>
              </a:rPr>
              <a:t>Nothing</a:t>
            </a:r>
            <a:r>
              <a:rPr lang="en-US" sz="2400" b="1" dirty="0" smtClean="0">
                <a:latin typeface="Cambria"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This question exposes the Corinthians </a:t>
            </a:r>
            <a:r>
              <a:rPr lang="en-US" sz="2400" b="1" dirty="0">
                <a:latin typeface="Cambria" panose="02040503050406030204" pitchFamily="18" charset="0"/>
                <a:ea typeface="Cambria" panose="02040503050406030204" pitchFamily="18" charset="0"/>
              </a:rPr>
              <a:t>attitude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ingratitude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they had heard the gospel from Paul, were saved by Christ, and were trained by Paul and Apollos.  Everything had come from someone else.</a:t>
            </a:r>
            <a:endParaRPr lang="en-US" sz="2400" b="1" dirty="0" smtClean="0">
              <a:latin typeface="Cambria" pitchFamily="18" charset="0"/>
            </a:endParaRPr>
          </a:p>
        </p:txBody>
      </p:sp>
    </p:spTree>
    <p:extLst>
      <p:ext uri="{BB962C8B-B14F-4D97-AF65-F5344CB8AC3E}">
        <p14:creationId xmlns:p14="http://schemas.microsoft.com/office/powerpoint/2010/main" xmlns="" val="20344827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525435" cy="4524315"/>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in First Corinthians, </a:t>
            </a:r>
            <a:r>
              <a:rPr lang="en-US" sz="2400" b="1" dirty="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reminded </a:t>
            </a:r>
            <a:r>
              <a:rPr lang="en-US" sz="2400" b="1" dirty="0">
                <a:latin typeface="Cambria" panose="02040503050406030204" pitchFamily="18" charset="0"/>
                <a:ea typeface="Cambria" panose="02040503050406030204" pitchFamily="18" charset="0"/>
              </a:rPr>
              <a:t>that the </a:t>
            </a:r>
            <a:r>
              <a:rPr lang="en-US" sz="2400" b="1" dirty="0" smtClean="0">
                <a:latin typeface="Cambria" panose="02040503050406030204" pitchFamily="18" charset="0"/>
                <a:ea typeface="Cambria" panose="02040503050406030204" pitchFamily="18" charset="0"/>
              </a:rPr>
              <a:t>themes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major problem </a:t>
            </a:r>
            <a:r>
              <a:rPr lang="en-US" sz="2400" b="1" dirty="0">
                <a:latin typeface="Cambria" panose="02040503050406030204" pitchFamily="18" charset="0"/>
                <a:ea typeface="Cambria" panose="02040503050406030204" pitchFamily="18" charset="0"/>
              </a:rPr>
              <a:t>in the </a:t>
            </a:r>
            <a:r>
              <a:rPr lang="en-US" sz="2400" b="1" dirty="0" smtClean="0">
                <a:latin typeface="Cambria" panose="02040503050406030204" pitchFamily="18" charset="0"/>
                <a:ea typeface="Cambria" panose="02040503050406030204" pitchFamily="18" charset="0"/>
              </a:rPr>
              <a:t>church at Corinth was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worldliness</a:t>
            </a:r>
            <a:r>
              <a:rPr lang="en-US" sz="2400" b="1" dirty="0" smtClean="0">
                <a:latin typeface="Cambria" panose="02040503050406030204" pitchFamily="18" charset="0"/>
                <a:ea typeface="Cambria" panose="02040503050406030204" pitchFamily="18" charset="0"/>
              </a:rPr>
              <a:t>.  Paul’s </a:t>
            </a:r>
            <a:r>
              <a:rPr lang="en-US" sz="2400" b="1" dirty="0">
                <a:latin typeface="Cambria" panose="02040503050406030204" pitchFamily="18" charset="0"/>
                <a:ea typeface="Cambria" panose="02040503050406030204" pitchFamily="18" charset="0"/>
              </a:rPr>
              <a:t>main objective </a:t>
            </a:r>
            <a:r>
              <a:rPr lang="en-US" sz="2400" b="1" dirty="0" smtClean="0">
                <a:latin typeface="Cambria" panose="02040503050406030204" pitchFamily="18" charset="0"/>
                <a:ea typeface="Cambria" panose="02040503050406030204" pitchFamily="18" charset="0"/>
              </a:rPr>
              <a:t>in this letter is </a:t>
            </a:r>
            <a:r>
              <a:rPr lang="en-US" sz="2400" b="1" dirty="0">
                <a:latin typeface="Cambria" panose="02040503050406030204" pitchFamily="18" charset="0"/>
                <a:ea typeface="Cambria" panose="02040503050406030204" pitchFamily="18" charset="0"/>
              </a:rPr>
              <a:t>to make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a:t>
            </a:r>
            <a:r>
              <a:rPr lang="en-US" sz="2400" b="1" i="1" dirty="0" smtClean="0">
                <a:latin typeface="Cambria" panose="02040503050406030204" pitchFamily="18" charset="0"/>
                <a:ea typeface="Cambria" panose="02040503050406030204" pitchFamily="18" charset="0"/>
              </a:rPr>
              <a:t>” sanctification</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Therefore the   </a:t>
            </a:r>
            <a:r>
              <a:rPr lang="en-US" sz="2400" b="1" dirty="0">
                <a:latin typeface="Cambria" panose="02040503050406030204" pitchFamily="18" charset="0"/>
                <a:ea typeface="Cambria" panose="02040503050406030204" pitchFamily="18" charset="0"/>
              </a:rPr>
              <a:t>corrective </a:t>
            </a:r>
            <a:r>
              <a:rPr lang="en-US" sz="2400" b="1" dirty="0" smtClean="0">
                <a:latin typeface="Cambria" panose="02040503050406030204" pitchFamily="18" charset="0"/>
                <a:ea typeface="Cambria" panose="02040503050406030204" pitchFamily="18" charset="0"/>
              </a:rPr>
              <a:t>here is </a:t>
            </a:r>
            <a:r>
              <a:rPr lang="en-US" sz="2400" b="1" i="1" u="sng" dirty="0">
                <a:latin typeface="Cambria" panose="02040503050406030204" pitchFamily="18" charset="0"/>
                <a:ea typeface="Cambria" panose="02040503050406030204" pitchFamily="18" charset="0"/>
              </a:rPr>
              <a:t>behavior</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rather than </a:t>
            </a:r>
            <a:r>
              <a:rPr lang="en-US" sz="2400" b="1" i="1" u="sng" dirty="0" smtClean="0">
                <a:latin typeface="Cambria" panose="02040503050406030204" pitchFamily="18" charset="0"/>
                <a:ea typeface="Cambria" panose="02040503050406030204" pitchFamily="18" charset="0"/>
              </a:rPr>
              <a:t>doctrine</a:t>
            </a:r>
            <a:r>
              <a:rPr lang="en-US" sz="2400" b="1" i="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this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hird</a:t>
            </a:r>
            <a:r>
              <a:rPr lang="en-US" sz="2400" b="1" dirty="0" smtClean="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4:1-6:20</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Paul outlines the principles and process of church discipline needed to purge and purify the church of its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immaturity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immorality</a:t>
            </a:r>
            <a:r>
              <a:rPr lang="en-US" sz="2400" b="1"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408018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4:6-7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219200"/>
            <a:ext cx="8610600" cy="5509200"/>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Paul asks</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“Why do you boast as if you had not received it?”  </a:t>
            </a:r>
          </a:p>
          <a:p>
            <a:pPr indent="457200">
              <a:spcAft>
                <a:spcPts val="1200"/>
              </a:spcAft>
            </a:pPr>
            <a:r>
              <a:rPr lang="en-US" sz="2400" b="1" dirty="0" smtClean="0">
                <a:latin typeface="Cambria" pitchFamily="18" charset="0"/>
              </a:rPr>
              <a:t>Answer:  </a:t>
            </a:r>
            <a:r>
              <a:rPr lang="en-US" sz="2400" b="1" i="1" dirty="0">
                <a:effectLst>
                  <a:outerShdw blurRad="38100" dist="38100" dir="2700000" algn="tl">
                    <a:srgbClr val="000000">
                      <a:alpha val="43137"/>
                    </a:srgbClr>
                  </a:outerShdw>
                </a:effectLst>
                <a:latin typeface="Cambria" pitchFamily="18" charset="0"/>
              </a:rPr>
              <a:t>F</a:t>
            </a:r>
            <a:r>
              <a:rPr lang="en-US" sz="2400" b="1" i="1" dirty="0" smtClean="0">
                <a:effectLst>
                  <a:outerShdw blurRad="38100" dist="38100" dir="2700000" algn="tl">
                    <a:srgbClr val="000000">
                      <a:alpha val="43137"/>
                    </a:srgbClr>
                  </a:outerShdw>
                </a:effectLst>
                <a:latin typeface="Cambria" pitchFamily="18" charset="0"/>
              </a:rPr>
              <a:t>alse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Pride</a:t>
            </a:r>
            <a:r>
              <a:rPr lang="en-US" sz="2400" b="1" dirty="0" smtClean="0">
                <a:latin typeface="Cambria"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This question exposes the Corinthians </a:t>
            </a:r>
            <a:r>
              <a:rPr lang="en-US" sz="2400" b="1" dirty="0">
                <a:latin typeface="Cambria" panose="02040503050406030204" pitchFamily="18" charset="0"/>
                <a:ea typeface="Cambria" panose="02040503050406030204" pitchFamily="18" charset="0"/>
              </a:rPr>
              <a:t>attitude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importance</a:t>
            </a:r>
            <a:r>
              <a:rPr lang="en-US" sz="2400" b="1" dirty="0" smtClean="0">
                <a:latin typeface="Cambria" panose="02040503050406030204" pitchFamily="18" charset="0"/>
                <a:ea typeface="Cambria" panose="02040503050406030204" pitchFamily="18" charset="0"/>
              </a:rPr>
              <a:t>, was to force them to deal with their arrogance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to puncture </a:t>
            </a:r>
            <a:r>
              <a:rPr lang="en-US" sz="2400" b="1" dirty="0">
                <a:latin typeface="Cambria" panose="02040503050406030204" pitchFamily="18" charset="0"/>
                <a:ea typeface="Cambria" panose="02040503050406030204" pitchFamily="18" charset="0"/>
              </a:rPr>
              <a:t>their </a:t>
            </a:r>
            <a:r>
              <a:rPr lang="en-US" sz="2400" b="1" dirty="0" smtClean="0">
                <a:latin typeface="Cambria" panose="02040503050406030204" pitchFamily="18" charset="0"/>
                <a:ea typeface="Cambria" panose="02040503050406030204" pitchFamily="18" charset="0"/>
              </a:rPr>
              <a:t>inflated bag of false pride. </a:t>
            </a:r>
          </a:p>
          <a:p>
            <a:pPr indent="457200">
              <a:spcAft>
                <a:spcPts val="1200"/>
              </a:spcAft>
            </a:pPr>
            <a:r>
              <a:rPr lang="en-US" sz="2400" b="1" dirty="0" smtClean="0">
                <a:latin typeface="Cambria" panose="02040503050406030204" pitchFamily="18" charset="0"/>
                <a:ea typeface="Cambria" panose="02040503050406030204" pitchFamily="18" charset="0"/>
              </a:rPr>
              <a:t>In the finally analysis, the Corinthians had no basis for boasting and bragging, only for thanking and praising.</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latin typeface="Cambria" panose="02040503050406030204" pitchFamily="18" charset="0"/>
                <a:ea typeface="Cambria" panose="02040503050406030204" pitchFamily="18" charset="0"/>
              </a:rPr>
              <a:t>… in our own ministries we must shun delusions of grandeur and always remember that, </a:t>
            </a:r>
            <a:r>
              <a:rPr lang="en-US" sz="2400" b="1" i="1" dirty="0" smtClean="0">
                <a:latin typeface="Cambria" panose="02040503050406030204" pitchFamily="18" charset="0"/>
                <a:ea typeface="Cambria" panose="02040503050406030204" pitchFamily="18" charset="0"/>
              </a:rPr>
              <a:t>“every good gift and every perfect gift is from above, and comes down from the father of lights, with whom there is no variation or shadow of turning”</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1:17</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953230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06501"/>
            <a:ext cx="8686800" cy="5555367"/>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50" b="1" i="1" baseline="30000" dirty="0" smtClean="0">
                <a:latin typeface="Georgia" panose="02040502050405020303" pitchFamily="18" charset="0"/>
              </a:rPr>
              <a:t>8 </a:t>
            </a:r>
            <a:r>
              <a:rPr lang="en-US" sz="2450" i="1" dirty="0" smtClean="0">
                <a:latin typeface="Georgia" panose="02040502050405020303" pitchFamily="18" charset="0"/>
              </a:rPr>
              <a:t>You </a:t>
            </a:r>
            <a:r>
              <a:rPr lang="en-US" sz="2450" i="1" dirty="0">
                <a:latin typeface="Georgia" panose="02040502050405020303" pitchFamily="18" charset="0"/>
              </a:rPr>
              <a:t>are already full!  You are already rich!  You have reigned as kings without us—and indeed I could wish you did reign, that we also might reign with you!  </a:t>
            </a:r>
            <a:r>
              <a:rPr lang="en-US" sz="2450" b="1" i="1" baseline="30000" dirty="0" smtClean="0">
                <a:latin typeface="Georgia" panose="02040502050405020303" pitchFamily="18" charset="0"/>
              </a:rPr>
              <a:t>9 </a:t>
            </a:r>
            <a:r>
              <a:rPr lang="en-US" sz="2450" i="1" dirty="0" smtClean="0">
                <a:latin typeface="Georgia" panose="02040502050405020303" pitchFamily="18" charset="0"/>
              </a:rPr>
              <a:t>For </a:t>
            </a:r>
            <a:r>
              <a:rPr lang="en-US" sz="2450" i="1" dirty="0">
                <a:latin typeface="Georgia" panose="02040502050405020303" pitchFamily="18" charset="0"/>
              </a:rPr>
              <a:t>I think that God has displayed us, the apostles, last, as men condemned to </a:t>
            </a:r>
            <a:r>
              <a:rPr lang="en-US" sz="2450" i="1" dirty="0" smtClean="0">
                <a:latin typeface="Georgia" panose="02040502050405020303" pitchFamily="18" charset="0"/>
              </a:rPr>
              <a:t>death; for </a:t>
            </a:r>
            <a:r>
              <a:rPr lang="en-US" sz="2450" i="1" dirty="0">
                <a:latin typeface="Georgia" panose="02040502050405020303" pitchFamily="18" charset="0"/>
              </a:rPr>
              <a:t>we have been made a spectacle to the world, both to angels and to men.  </a:t>
            </a:r>
            <a:r>
              <a:rPr lang="en-US" sz="2450" b="1" i="1" baseline="30000" dirty="0" smtClean="0">
                <a:latin typeface="Georgia" panose="02040502050405020303" pitchFamily="18" charset="0"/>
              </a:rPr>
              <a:t>10 </a:t>
            </a:r>
            <a:r>
              <a:rPr lang="en-US" sz="2450" i="1" dirty="0" smtClean="0">
                <a:latin typeface="Georgia" panose="02040502050405020303" pitchFamily="18" charset="0"/>
              </a:rPr>
              <a:t>We</a:t>
            </a:r>
            <a:r>
              <a:rPr lang="en-US" sz="2450" i="1" dirty="0">
                <a:latin typeface="Georgia" panose="02040502050405020303" pitchFamily="18" charset="0"/>
              </a:rPr>
              <a:t> are fools for Christ’s sake, but you are wise in Christ!  We are weak, but you are strong!  You are distinguished, but </a:t>
            </a:r>
            <a:r>
              <a:rPr lang="en-US" sz="2450" i="1" dirty="0" smtClean="0">
                <a:latin typeface="Georgia" panose="02040502050405020303" pitchFamily="18" charset="0"/>
              </a:rPr>
              <a:t>we are dishonored</a:t>
            </a:r>
            <a:r>
              <a:rPr lang="en-US" sz="2450" i="1" dirty="0">
                <a:latin typeface="Georgia" panose="02040502050405020303" pitchFamily="18" charset="0"/>
              </a:rPr>
              <a:t>!  </a:t>
            </a:r>
            <a:r>
              <a:rPr lang="en-US" sz="2450" b="1" i="1" baseline="30000" dirty="0" smtClean="0">
                <a:latin typeface="Georgia" panose="02040502050405020303" pitchFamily="18" charset="0"/>
              </a:rPr>
              <a:t>11 </a:t>
            </a:r>
            <a:r>
              <a:rPr lang="en-US" sz="2450" i="1" dirty="0" smtClean="0">
                <a:latin typeface="Georgia" panose="02040502050405020303" pitchFamily="18" charset="0"/>
              </a:rPr>
              <a:t>To </a:t>
            </a:r>
            <a:r>
              <a:rPr lang="en-US" sz="2450" i="1" dirty="0">
                <a:latin typeface="Georgia" panose="02040502050405020303" pitchFamily="18" charset="0"/>
              </a:rPr>
              <a:t>the present hour we both hunger and thirst, and we are poorly clothed, and beaten, and homeless.  </a:t>
            </a:r>
            <a:r>
              <a:rPr lang="en-US" sz="2450" b="1" i="1" baseline="30000" dirty="0" smtClean="0">
                <a:latin typeface="Georgia" panose="02040502050405020303" pitchFamily="18" charset="0"/>
              </a:rPr>
              <a:t>12 </a:t>
            </a:r>
            <a:r>
              <a:rPr lang="en-US" sz="2450" i="1" dirty="0" smtClean="0">
                <a:latin typeface="Georgia" panose="02040502050405020303" pitchFamily="18" charset="0"/>
              </a:rPr>
              <a:t>And </a:t>
            </a:r>
            <a:r>
              <a:rPr lang="en-US" sz="2450" i="1" dirty="0">
                <a:latin typeface="Georgia" panose="02040502050405020303" pitchFamily="18" charset="0"/>
              </a:rPr>
              <a:t>we labor, working with our own hands.  </a:t>
            </a:r>
            <a:r>
              <a:rPr lang="en-US" sz="2450" i="1" dirty="0" smtClean="0">
                <a:latin typeface="Georgia" panose="02040502050405020303" pitchFamily="18" charset="0"/>
              </a:rPr>
              <a:t>Being </a:t>
            </a:r>
            <a:r>
              <a:rPr lang="en-US" sz="2450" i="1" dirty="0">
                <a:latin typeface="Georgia" panose="02040502050405020303" pitchFamily="18" charset="0"/>
              </a:rPr>
              <a:t>reviled, we bless; being </a:t>
            </a:r>
            <a:r>
              <a:rPr lang="en-US" sz="2450" i="1" dirty="0" smtClean="0">
                <a:latin typeface="Georgia" panose="02040502050405020303" pitchFamily="18" charset="0"/>
              </a:rPr>
              <a:t>persecuted</a:t>
            </a:r>
            <a:r>
              <a:rPr lang="en-US" sz="2450" i="1" dirty="0">
                <a:latin typeface="Georgia" panose="02040502050405020303" pitchFamily="18" charset="0"/>
              </a:rPr>
              <a:t>, we </a:t>
            </a:r>
            <a:r>
              <a:rPr lang="en-US" sz="2450" i="1" dirty="0" smtClean="0">
                <a:latin typeface="Georgia" panose="02040502050405020303" pitchFamily="18" charset="0"/>
              </a:rPr>
              <a:t>endure;         </a:t>
            </a:r>
            <a:r>
              <a:rPr lang="en-US" sz="2450" b="1" i="1" baseline="30000" dirty="0" smtClean="0">
                <a:latin typeface="Georgia" panose="02040502050405020303" pitchFamily="18" charset="0"/>
              </a:rPr>
              <a:t>13 </a:t>
            </a:r>
            <a:r>
              <a:rPr lang="en-US" sz="2450" i="1" dirty="0" smtClean="0">
                <a:latin typeface="Georgia" panose="02040502050405020303" pitchFamily="18" charset="0"/>
              </a:rPr>
              <a:t>being </a:t>
            </a:r>
            <a:r>
              <a:rPr lang="en-US" sz="2450" i="1" dirty="0">
                <a:latin typeface="Georgia" panose="02040502050405020303" pitchFamily="18" charset="0"/>
              </a:rPr>
              <a:t>defamed, we entreat.  We have been made as the filth of the world, the </a:t>
            </a:r>
            <a:r>
              <a:rPr lang="en-US" sz="2450" i="1" dirty="0" err="1" smtClean="0">
                <a:latin typeface="Georgia" panose="02040502050405020303" pitchFamily="18" charset="0"/>
              </a:rPr>
              <a:t>offscouring</a:t>
            </a:r>
            <a:r>
              <a:rPr lang="en-US" sz="2450" i="1" dirty="0" smtClean="0">
                <a:latin typeface="Georgia" panose="02040502050405020303" pitchFamily="18" charset="0"/>
              </a:rPr>
              <a:t> </a:t>
            </a:r>
            <a:r>
              <a:rPr lang="en-US" sz="2450" i="1" dirty="0">
                <a:latin typeface="Georgia" panose="02040502050405020303" pitchFamily="18" charset="0"/>
              </a:rPr>
              <a:t>of all things until now.</a:t>
            </a:r>
          </a:p>
        </p:txBody>
      </p:sp>
      <p:sp>
        <p:nvSpPr>
          <p:cNvPr id="6" name="Title 1"/>
          <p:cNvSpPr>
            <a:spLocks noGrp="1"/>
          </p:cNvSpPr>
          <p:nvPr>
            <p:ph type="title"/>
          </p:nvPr>
        </p:nvSpPr>
        <p:spPr>
          <a:xfrm>
            <a:off x="313765" y="152400"/>
            <a:ext cx="8547847"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4:8-13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368382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4:8-13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6868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Corinthians sense of superiority so compromised their testimony that Paul, in </a:t>
            </a:r>
            <a:r>
              <a:rPr lang="en-US" sz="2400" b="1" dirty="0" smtClean="0">
                <a:effectLst>
                  <a:outerShdw blurRad="38100" dist="38100" dir="2700000" algn="tl">
                    <a:srgbClr val="000000">
                      <a:alpha val="43137"/>
                    </a:srgbClr>
                  </a:outerShdw>
                </a:effectLst>
                <a:latin typeface="Cambria" pitchFamily="18" charset="0"/>
              </a:rPr>
              <a:t>4:8-13</a:t>
            </a:r>
            <a:r>
              <a:rPr lang="en-US" sz="2400" b="1" dirty="0" smtClean="0">
                <a:latin typeface="Cambria" pitchFamily="18" charset="0"/>
              </a:rPr>
              <a:t>, delivers a strong reproof that borders on sarcasm.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Swindoll quoting David Prior says this about the Corinthians</a:t>
            </a:r>
            <a:r>
              <a:rPr lang="en-US" sz="2400" b="1" dirty="0" smtClean="0">
                <a:latin typeface="Cambria" pitchFamily="18" charset="0"/>
                <a:ea typeface="Cambria" panose="02040503050406030204" pitchFamily="18" charset="0"/>
              </a:rPr>
              <a:t>…  </a:t>
            </a:r>
            <a:r>
              <a:rPr lang="en-US" sz="2400" b="1" i="1" dirty="0" smtClean="0">
                <a:latin typeface="Cambria" pitchFamily="18" charset="0"/>
                <a:ea typeface="Cambria" panose="02040503050406030204" pitchFamily="18" charset="0"/>
              </a:rPr>
              <a:t>“At the heart of the boasting at Corinth was    the conviction that they were really a very successful, lively, mature and effective church.  The Christians were satisfied with their spirituality, their leadership, and the general quality of their life together.  They had settled down into the illusion that they had become the best they could be.  They though they had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arrived</a:t>
            </a:r>
            <a:r>
              <a:rPr lang="en-US" sz="2400" b="1" i="1" dirty="0" smtClean="0">
                <a:latin typeface="Cambria" pitchFamily="18" charset="0"/>
                <a:ea typeface="Cambria" panose="02040503050406030204" pitchFamily="18" charset="0"/>
              </a:rPr>
              <a:t>.’”</a:t>
            </a:r>
          </a:p>
          <a:p>
            <a:pPr indent="457200">
              <a:spcAft>
                <a:spcPts val="1200"/>
              </a:spcAft>
            </a:pPr>
            <a:r>
              <a:rPr lang="en-US" sz="2400" b="1" dirty="0" smtClean="0">
                <a:latin typeface="Cambria" pitchFamily="18" charset="0"/>
                <a:ea typeface="Cambria" panose="02040503050406030204" pitchFamily="18" charset="0"/>
              </a:rPr>
              <a:t>So, Paul deflates their inflated egos with a barrage of piercing scorn.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161969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4:8-13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42359"/>
            <a:ext cx="86106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Starting by suggesting that their attitudes and actions were not those of humble servants dedicated to faithfully carrying out God’s work, but those of lavishly fulfilled kings (</a:t>
            </a:r>
            <a:r>
              <a:rPr lang="en-US" sz="2400" b="1" dirty="0" smtClean="0">
                <a:effectLst>
                  <a:outerShdw blurRad="38100" dist="38100" dir="2700000" algn="tl">
                    <a:srgbClr val="000000">
                      <a:alpha val="43137"/>
                    </a:srgbClr>
                  </a:outerShdw>
                </a:effectLst>
                <a:latin typeface="Cambria" pitchFamily="18" charset="0"/>
              </a:rPr>
              <a:t>4:8</a:t>
            </a:r>
            <a:r>
              <a:rPr lang="en-US" sz="2400" b="1" dirty="0" smtClean="0">
                <a:latin typeface="Cambria" pitchFamily="18" charset="0"/>
              </a:rPr>
              <a:t>) – </a:t>
            </a:r>
            <a:r>
              <a:rPr lang="en-US" sz="2400" b="1" i="1" dirty="0" smtClean="0">
                <a:latin typeface="Cambria" pitchFamily="18" charset="0"/>
              </a:rPr>
              <a:t>astute</a:t>
            </a:r>
            <a:r>
              <a:rPr lang="en-US" sz="2400" b="1" dirty="0" smtClean="0">
                <a:latin typeface="Cambria" pitchFamily="18" charset="0"/>
              </a:rPr>
              <a:t>, </a:t>
            </a:r>
            <a:r>
              <a:rPr lang="en-US" sz="2400" b="1" i="1" dirty="0" smtClean="0">
                <a:latin typeface="Cambria" pitchFamily="18" charset="0"/>
              </a:rPr>
              <a:t>mighty</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latin typeface="Cambria" pitchFamily="18" charset="0"/>
              </a:rPr>
              <a:t>illustrious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4:10</a:t>
            </a:r>
            <a:r>
              <a:rPr lang="en-US" sz="2400" b="1" dirty="0" smtClean="0">
                <a:latin typeface="Cambria" pitchFamily="18" charset="0"/>
              </a:rPr>
              <a:t>).</a:t>
            </a:r>
          </a:p>
          <a:p>
            <a:pPr indent="457200">
              <a:spcAft>
                <a:spcPts val="1200"/>
              </a:spcAft>
            </a:pPr>
            <a:r>
              <a:rPr lang="en-US" sz="2400" b="1" dirty="0" smtClean="0">
                <a:latin typeface="Cambria" pitchFamily="18" charset="0"/>
                <a:ea typeface="Cambria" panose="02040503050406030204" pitchFamily="18" charset="0"/>
              </a:rPr>
              <a:t>Paul acknowledges that part of the Christian hope is to one day reign with Christ at His return, but the Corinthians were divvying up their little fiefdoms as if the kingdom of heaven already had arrived – without either the apostles or Christ!</a:t>
            </a:r>
          </a:p>
          <a:p>
            <a:pPr indent="457200">
              <a:spcAft>
                <a:spcPts val="1200"/>
              </a:spcAft>
            </a:pPr>
            <a:r>
              <a:rPr lang="en-US" sz="2400" b="1" dirty="0" smtClean="0">
                <a:latin typeface="Cambria" pitchFamily="18" charset="0"/>
                <a:ea typeface="Cambria" panose="02040503050406030204" pitchFamily="18" charset="0"/>
              </a:rPr>
              <a:t>If they had fully embraced the gospel of the death and resurrection of Christ, they would have realized there can be no crown without the cross, no ecstasy without agony, no exaltation without humiliation.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425372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4:8-13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95399"/>
            <a:ext cx="8534401"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contrast to the Corinthians </a:t>
            </a:r>
            <a:r>
              <a:rPr lang="en-US" sz="2400" b="1" i="1" dirty="0" smtClean="0">
                <a:latin typeface="Cambria" pitchFamily="18" charset="0"/>
              </a:rPr>
              <a:t>territorial travesty</a:t>
            </a:r>
            <a:r>
              <a:rPr lang="en-US" sz="2400" b="1" dirty="0" smtClean="0">
                <a:latin typeface="Cambria" pitchFamily="18" charset="0"/>
              </a:rPr>
              <a:t>, Paul points out the lowly position of the genuine apostolic ministers, whom the world saw as “</a:t>
            </a:r>
            <a:r>
              <a:rPr lang="en-US" sz="2400" b="1" dirty="0" smtClean="0">
                <a:effectLst>
                  <a:outerShdw blurRad="38100" dist="38100" dir="2700000" algn="tl">
                    <a:srgbClr val="000000">
                      <a:alpha val="43137"/>
                    </a:srgbClr>
                  </a:outerShdw>
                </a:effectLst>
                <a:latin typeface="Cambria" pitchFamily="18" charset="0"/>
              </a:rPr>
              <a:t>weak</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dishonored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fools”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4:10</a:t>
            </a:r>
            <a:r>
              <a:rPr lang="en-US" sz="2400" b="1" dirty="0" smtClean="0">
                <a:latin typeface="Cambria" pitchFamily="18" charset="0"/>
              </a:rPr>
              <a:t>).</a:t>
            </a:r>
          </a:p>
          <a:p>
            <a:pPr indent="457200">
              <a:spcAft>
                <a:spcPts val="1200"/>
              </a:spcAft>
            </a:pPr>
            <a:r>
              <a:rPr lang="en-US" sz="2400" b="1" dirty="0" smtClean="0">
                <a:latin typeface="Cambria" pitchFamily="18" charset="0"/>
                <a:ea typeface="Cambria" panose="02040503050406030204" pitchFamily="18" charset="0"/>
              </a:rPr>
              <a:t>Paul characterizes himself and other church leaders as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men condemned to death</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and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a spectacle to the world</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4:9</a:t>
            </a:r>
            <a:r>
              <a:rPr lang="en-US" sz="2400" b="1" dirty="0" smtClean="0">
                <a:latin typeface="Cambria" pitchFamily="18" charset="0"/>
                <a:ea typeface="Cambria" panose="02040503050406030204" pitchFamily="18" charset="0"/>
              </a:rPr>
              <a:t>).</a:t>
            </a:r>
          </a:p>
          <a:p>
            <a:pPr indent="457200">
              <a:spcAft>
                <a:spcPts val="1200"/>
              </a:spcAft>
            </a:pPr>
            <a:r>
              <a:rPr lang="en-US" sz="2400" b="1" dirty="0" smtClean="0">
                <a:latin typeface="Cambria" pitchFamily="18" charset="0"/>
                <a:ea typeface="Cambria" panose="02040503050406030204" pitchFamily="18" charset="0"/>
              </a:rPr>
              <a:t>As evidence of their apparently inferior position, compared to the Corinthians noble outlook, Paul produces a litany of experiences he had endured,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“to this present time,”</a:t>
            </a:r>
            <a:r>
              <a:rPr lang="en-US" sz="2400" b="1" dirty="0" smtClean="0">
                <a:latin typeface="Cambria" pitchFamily="18" charset="0"/>
                <a:ea typeface="Cambria" panose="02040503050406030204" pitchFamily="18" charset="0"/>
              </a:rPr>
              <a:t> in his quest to follow in the footsteps of Jesus Christ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4:11-13</a:t>
            </a:r>
            <a:r>
              <a:rPr lang="en-US" sz="2400" b="1" dirty="0" smtClean="0">
                <a:latin typeface="Cambria" pitchFamily="18" charset="0"/>
                <a:ea typeface="Cambria" panose="02040503050406030204" pitchFamily="18" charset="0"/>
              </a:rPr>
              <a:t>).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340238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4:8-13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60829" y="1066800"/>
            <a:ext cx="8592671"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list of humiliating, debilitating, and potentially crushing sufferings includes: </a:t>
            </a: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Hunger</a:t>
            </a:r>
            <a:r>
              <a:rPr lang="en-US" sz="2400" b="1" dirty="0" smtClean="0">
                <a:latin typeface="Cambria" panose="02040503050406030204" pitchFamily="18" charset="0"/>
                <a:ea typeface="Cambria" panose="02040503050406030204" pitchFamily="18" charset="0"/>
              </a:rPr>
              <a:t> and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thirst</a:t>
            </a:r>
            <a:r>
              <a:rPr lang="en-US" sz="2400" b="1" dirty="0">
                <a:latin typeface="Cambria" panose="02040503050406030204" pitchFamily="18" charset="0"/>
                <a:ea typeface="Cambria" panose="02040503050406030204" pitchFamily="18" charset="0"/>
              </a:rPr>
              <a:t>, and we are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poorly</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clothed</a:t>
            </a:r>
            <a:r>
              <a:rPr lang="en-US" sz="2400" b="1" dirty="0">
                <a:latin typeface="Cambria" panose="02040503050406030204" pitchFamily="18" charset="0"/>
                <a:ea typeface="Cambria" panose="02040503050406030204" pitchFamily="18" charset="0"/>
              </a:rPr>
              <a:t>, and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beaten</a:t>
            </a:r>
            <a:r>
              <a:rPr lang="en-US" sz="2400" b="1" dirty="0">
                <a:latin typeface="Cambria" panose="02040503050406030204" pitchFamily="18" charset="0"/>
                <a:ea typeface="Cambria" panose="02040503050406030204" pitchFamily="18" charset="0"/>
              </a:rPr>
              <a:t>, and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homeless</a:t>
            </a:r>
            <a:r>
              <a:rPr lang="en-US" sz="2400" b="1" dirty="0">
                <a:latin typeface="Cambria" panose="02040503050406030204" pitchFamily="18" charset="0"/>
                <a:ea typeface="Cambria" panose="02040503050406030204" pitchFamily="18" charset="0"/>
              </a:rPr>
              <a:t>. </a:t>
            </a:r>
            <a:r>
              <a:rPr lang="en-US" sz="2400" b="1" baseline="30000"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And </a:t>
            </a:r>
            <a:r>
              <a:rPr lang="en-US" sz="2400" b="1" dirty="0">
                <a:latin typeface="Cambria" panose="02040503050406030204" pitchFamily="18" charset="0"/>
                <a:ea typeface="Cambria" panose="02040503050406030204" pitchFamily="18" charset="0"/>
              </a:rPr>
              <a:t>we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labor</a:t>
            </a:r>
            <a:r>
              <a:rPr lang="en-US" sz="2400" b="1" dirty="0">
                <a:latin typeface="Cambria" panose="02040503050406030204" pitchFamily="18" charset="0"/>
                <a:ea typeface="Cambria" panose="02040503050406030204" pitchFamily="18" charset="0"/>
              </a:rPr>
              <a:t>, working with our own hands.  Being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reviled</a:t>
            </a:r>
            <a:r>
              <a:rPr lang="en-US" sz="2400" b="1" dirty="0">
                <a:latin typeface="Cambria" panose="02040503050406030204" pitchFamily="18" charset="0"/>
                <a:ea typeface="Cambria" panose="02040503050406030204" pitchFamily="18" charset="0"/>
              </a:rPr>
              <a:t>, we bless; being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persecuted</a:t>
            </a:r>
            <a:r>
              <a:rPr lang="en-US" sz="2400" b="1" dirty="0">
                <a:latin typeface="Cambria" panose="02040503050406030204" pitchFamily="18" charset="0"/>
                <a:ea typeface="Cambria" panose="02040503050406030204" pitchFamily="18" charset="0"/>
              </a:rPr>
              <a:t>, we endure; </a:t>
            </a:r>
            <a:r>
              <a:rPr lang="en-US" sz="2400" b="1" baseline="30000"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being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defamed</a:t>
            </a:r>
            <a:r>
              <a:rPr lang="en-US" sz="2400" b="1" dirty="0">
                <a:latin typeface="Cambria" panose="02040503050406030204" pitchFamily="18" charset="0"/>
                <a:ea typeface="Cambria" panose="02040503050406030204" pitchFamily="18" charset="0"/>
              </a:rPr>
              <a:t>, we entreat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4:11-13</a:t>
            </a:r>
            <a:r>
              <a:rPr lang="en-US" sz="2400" b="1" dirty="0" smtClean="0">
                <a:latin typeface="Cambria" panose="02040503050406030204" pitchFamily="18" charset="0"/>
                <a:ea typeface="Cambria" panose="02040503050406030204" pitchFamily="18" charset="0"/>
              </a:rPr>
              <a:t>).</a:t>
            </a:r>
          </a:p>
          <a:p>
            <a:endParaRPr lang="en-US" sz="1000" b="1" dirty="0">
              <a:latin typeface="Cambria" pitchFamily="18" charset="0"/>
              <a:ea typeface="Cambria" panose="02040503050406030204" pitchFamily="18" charset="0"/>
            </a:endParaRPr>
          </a:p>
          <a:p>
            <a:pPr>
              <a:tabLst>
                <a:tab pos="457200" algn="l"/>
              </a:tabLst>
            </a:pPr>
            <a:r>
              <a:rPr lang="en-US" sz="2400" b="1" dirty="0" smtClean="0">
                <a:latin typeface="Cambria" pitchFamily="18" charset="0"/>
                <a:ea typeface="Cambria" panose="02040503050406030204" pitchFamily="18" charset="0"/>
              </a:rPr>
              <a:t>	The apostles were treated like the scum of the earth and the dregs of society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4:13b</a:t>
            </a:r>
            <a:r>
              <a:rPr lang="en-US" sz="2400" b="1" dirty="0" smtClean="0">
                <a:latin typeface="Cambria" pitchFamily="18" charset="0"/>
                <a:ea typeface="Cambria" panose="02040503050406030204" pitchFamily="18" charset="0"/>
              </a:rPr>
              <a:t>).</a:t>
            </a:r>
          </a:p>
          <a:p>
            <a:pPr>
              <a:tabLst>
                <a:tab pos="457200" algn="l"/>
              </a:tabLst>
            </a:pPr>
            <a:endParaRPr lang="en-US" sz="1000" b="1" i="1" dirty="0">
              <a:effectLst>
                <a:outerShdw blurRad="38100" dist="38100" dir="2700000" algn="tl">
                  <a:srgbClr val="000000">
                    <a:alpha val="43137"/>
                  </a:srgbClr>
                </a:outerShdw>
              </a:effectLst>
              <a:latin typeface="Cambria"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Paul’s list reveals a vital point … that living for Christ will often puts us at odds with society.  </a:t>
            </a:r>
          </a:p>
          <a:p>
            <a:pPr>
              <a:tabLst>
                <a:tab pos="457200" algn="l"/>
              </a:tabLst>
            </a:pPr>
            <a:endParaRPr lang="en-US" sz="1000" b="1" dirty="0">
              <a:latin typeface="Cambria" pitchFamily="18" charset="0"/>
              <a:ea typeface="Cambria" panose="02040503050406030204" pitchFamily="18" charset="0"/>
            </a:endParaRPr>
          </a:p>
          <a:p>
            <a:pPr>
              <a:tabLst>
                <a:tab pos="457200" algn="l"/>
              </a:tabLst>
            </a:pPr>
            <a:r>
              <a:rPr lang="en-US" sz="2400" b="1" dirty="0" smtClean="0">
                <a:latin typeface="Cambria" pitchFamily="18" charset="0"/>
                <a:ea typeface="Cambria" panose="02040503050406030204" pitchFamily="18" charset="0"/>
              </a:rPr>
              <a:t>	Showing clearly that the Corinthians boastful and selfish attitudes and actions – driven by arrogance and pride – have not place in a life that imitates Christ.</a:t>
            </a:r>
          </a:p>
        </p:txBody>
      </p:sp>
    </p:spTree>
    <p:extLst>
      <p:ext uri="{BB962C8B-B14F-4D97-AF65-F5344CB8AC3E}">
        <p14:creationId xmlns:p14="http://schemas.microsoft.com/office/powerpoint/2010/main" xmlns="" val="33358964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731" y="1206500"/>
            <a:ext cx="8440270" cy="54476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i="1" baseline="30000" dirty="0" smtClean="0">
                <a:latin typeface="Georgia" panose="02040502050405020303" pitchFamily="18" charset="0"/>
              </a:rPr>
              <a:t>14 </a:t>
            </a:r>
            <a:r>
              <a:rPr lang="en-US" sz="2400" i="1" dirty="0" smtClean="0">
                <a:latin typeface="Georgia" panose="02040502050405020303" pitchFamily="18" charset="0"/>
              </a:rPr>
              <a:t>I </a:t>
            </a:r>
            <a:r>
              <a:rPr lang="en-US" sz="2400" i="1" dirty="0">
                <a:latin typeface="Georgia" panose="02040502050405020303" pitchFamily="18" charset="0"/>
              </a:rPr>
              <a:t>do not write these things to shame you, but as my beloved children I warn you.  </a:t>
            </a:r>
            <a:r>
              <a:rPr lang="en-US" sz="2400" b="1" i="1" baseline="30000" dirty="0" smtClean="0">
                <a:latin typeface="Georgia" panose="02040502050405020303" pitchFamily="18" charset="0"/>
              </a:rPr>
              <a:t>15 </a:t>
            </a:r>
            <a:r>
              <a:rPr lang="en-US" sz="2400" i="1" dirty="0" smtClean="0">
                <a:latin typeface="Georgia" panose="02040502050405020303" pitchFamily="18" charset="0"/>
              </a:rPr>
              <a:t>For </a:t>
            </a:r>
            <a:r>
              <a:rPr lang="en-US" sz="2400" i="1" dirty="0">
                <a:latin typeface="Georgia" panose="02040502050405020303" pitchFamily="18" charset="0"/>
              </a:rPr>
              <a:t>though you might have ten thousand instructors in Christ, yet you </a:t>
            </a:r>
            <a:r>
              <a:rPr lang="en-US" sz="2400" i="1" dirty="0" smtClean="0">
                <a:latin typeface="Georgia" panose="02040502050405020303" pitchFamily="18" charset="0"/>
              </a:rPr>
              <a:t>do not have many </a:t>
            </a:r>
            <a:r>
              <a:rPr lang="en-US" sz="2400" i="1" dirty="0">
                <a:latin typeface="Georgia" panose="02040502050405020303" pitchFamily="18" charset="0"/>
              </a:rPr>
              <a:t>fathers; for in Christ Jesus I have begotten you through the gospel.  </a:t>
            </a:r>
            <a:r>
              <a:rPr lang="en-US" sz="2400" b="1" i="1" baseline="30000" dirty="0" smtClean="0">
                <a:latin typeface="Georgia" panose="02040502050405020303" pitchFamily="18" charset="0"/>
              </a:rPr>
              <a:t>16 </a:t>
            </a:r>
            <a:r>
              <a:rPr lang="en-US" sz="2400" i="1" dirty="0" smtClean="0">
                <a:latin typeface="Georgia" panose="02040502050405020303" pitchFamily="18" charset="0"/>
              </a:rPr>
              <a:t>Therefore </a:t>
            </a:r>
            <a:r>
              <a:rPr lang="en-US" sz="2400" i="1" dirty="0">
                <a:latin typeface="Georgia" panose="02040502050405020303" pitchFamily="18" charset="0"/>
              </a:rPr>
              <a:t>I urge you, imitate me.  </a:t>
            </a:r>
            <a:r>
              <a:rPr lang="en-US" sz="2400" i="1" dirty="0" smtClean="0">
                <a:latin typeface="Georgia" panose="02040502050405020303" pitchFamily="18" charset="0"/>
              </a:rPr>
              <a:t>  </a:t>
            </a:r>
            <a:r>
              <a:rPr lang="en-US" sz="2400" b="1" i="1" baseline="30000" dirty="0" smtClean="0">
                <a:latin typeface="Georgia" panose="02040502050405020303" pitchFamily="18" charset="0"/>
              </a:rPr>
              <a:t>17 </a:t>
            </a:r>
            <a:r>
              <a:rPr lang="en-US" sz="2400" i="1" dirty="0" smtClean="0">
                <a:latin typeface="Georgia" panose="02040502050405020303" pitchFamily="18" charset="0"/>
              </a:rPr>
              <a:t>For </a:t>
            </a:r>
            <a:r>
              <a:rPr lang="en-US" sz="2400" i="1" dirty="0">
                <a:latin typeface="Georgia" panose="02040502050405020303" pitchFamily="18" charset="0"/>
              </a:rPr>
              <a:t>this reason I have sent Timothy to you, who is my beloved and faithful son in the Lord, who will remind you of my ways in Christ, as I teach everywhere in every church.  </a:t>
            </a:r>
            <a:r>
              <a:rPr lang="en-US" sz="2400" b="1" i="1" baseline="30000" dirty="0" smtClean="0">
                <a:latin typeface="Georgia" panose="02040502050405020303" pitchFamily="18" charset="0"/>
              </a:rPr>
              <a:t>18 </a:t>
            </a:r>
            <a:r>
              <a:rPr lang="en-US" sz="2400" i="1" dirty="0" smtClean="0">
                <a:latin typeface="Georgia" panose="02040502050405020303" pitchFamily="18" charset="0"/>
              </a:rPr>
              <a:t>Now </a:t>
            </a:r>
            <a:r>
              <a:rPr lang="en-US" sz="2400" i="1" dirty="0">
                <a:latin typeface="Georgia" panose="02040502050405020303" pitchFamily="18" charset="0"/>
              </a:rPr>
              <a:t>some are puffed up, as though I were not coming to </a:t>
            </a:r>
            <a:r>
              <a:rPr lang="en-US" sz="2400" i="1" dirty="0" smtClean="0">
                <a:latin typeface="Georgia" panose="02040502050405020303" pitchFamily="18" charset="0"/>
              </a:rPr>
              <a:t>you  </a:t>
            </a:r>
            <a:r>
              <a:rPr lang="en-US" sz="2400" b="1" i="1" baseline="30000" dirty="0" smtClean="0">
                <a:latin typeface="Georgia" panose="02040502050405020303" pitchFamily="18" charset="0"/>
              </a:rPr>
              <a:t>19 </a:t>
            </a:r>
            <a:r>
              <a:rPr lang="en-US" sz="2400" i="1" dirty="0" smtClean="0">
                <a:latin typeface="Georgia" panose="02040502050405020303" pitchFamily="18" charset="0"/>
              </a:rPr>
              <a:t>But </a:t>
            </a:r>
            <a:r>
              <a:rPr lang="en-US" sz="2400" i="1" dirty="0">
                <a:latin typeface="Georgia" panose="02040502050405020303" pitchFamily="18" charset="0"/>
              </a:rPr>
              <a:t>I will come to you shortly, if the Lord wills, and I will know, not the word of those who are puffed up, but the </a:t>
            </a:r>
            <a:r>
              <a:rPr lang="en-US" sz="2400" i="1" dirty="0" smtClean="0">
                <a:latin typeface="Georgia" panose="02040502050405020303" pitchFamily="18" charset="0"/>
              </a:rPr>
              <a:t>power  </a:t>
            </a:r>
            <a:r>
              <a:rPr lang="en-US" sz="2400" b="1" i="1" baseline="30000" dirty="0" smtClean="0">
                <a:latin typeface="Georgia" panose="02040502050405020303" pitchFamily="18" charset="0"/>
              </a:rPr>
              <a:t>20 </a:t>
            </a:r>
            <a:r>
              <a:rPr lang="en-US" sz="2400" i="1" dirty="0" smtClean="0">
                <a:latin typeface="Georgia" panose="02040502050405020303" pitchFamily="18" charset="0"/>
              </a:rPr>
              <a:t>For</a:t>
            </a:r>
            <a:r>
              <a:rPr lang="en-US" sz="2400" i="1" dirty="0">
                <a:latin typeface="Georgia" panose="02040502050405020303" pitchFamily="18" charset="0"/>
              </a:rPr>
              <a:t> the kingdom of God is not in word but in power.  </a:t>
            </a:r>
            <a:r>
              <a:rPr lang="en-US" sz="2400" b="1" i="1" baseline="30000" dirty="0" smtClean="0">
                <a:latin typeface="Georgia" panose="02040502050405020303" pitchFamily="18" charset="0"/>
              </a:rPr>
              <a:t>21 </a:t>
            </a:r>
            <a:r>
              <a:rPr lang="en-US" sz="2400" i="1" dirty="0" smtClean="0">
                <a:latin typeface="Georgia" panose="02040502050405020303" pitchFamily="18" charset="0"/>
              </a:rPr>
              <a:t>What </a:t>
            </a:r>
            <a:r>
              <a:rPr lang="en-US" sz="2400" i="1" dirty="0">
                <a:latin typeface="Georgia" panose="02040502050405020303" pitchFamily="18" charset="0"/>
              </a:rPr>
              <a:t>do you want?  Shall I come to you with a rod, or in love and a spirit of gentleness?</a:t>
            </a:r>
            <a:endParaRPr lang="en-US" sz="2400" dirty="0">
              <a:effectLst/>
              <a:latin typeface="Georgia" panose="02040502050405020303" pitchFamily="18" charset="0"/>
            </a:endParaRPr>
          </a:p>
        </p:txBody>
      </p:sp>
      <p:sp>
        <p:nvSpPr>
          <p:cNvPr id="6" name="Title 1"/>
          <p:cNvSpPr>
            <a:spLocks noGrp="1"/>
          </p:cNvSpPr>
          <p:nvPr>
            <p:ph type="title"/>
          </p:nvPr>
        </p:nvSpPr>
        <p:spPr>
          <a:xfrm>
            <a:off x="313765" y="152400"/>
            <a:ext cx="8547847"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4:14-21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039426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4:14-21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97535"/>
            <a:ext cx="8610600" cy="54864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Even as Paul condemns the Corinthians out-of-control haughtiness, he reaffirms his affectionate relationship with his spiritual children.  </a:t>
            </a: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Reassuring them that his purpose is not to shame them, but to admonish them as his </a:t>
            </a:r>
            <a:r>
              <a:rPr lang="en-US" sz="2400" b="1" i="1" dirty="0" smtClean="0">
                <a:latin typeface="Cambria" panose="02040503050406030204" pitchFamily="18" charset="0"/>
                <a:ea typeface="Cambria" panose="02040503050406030204" pitchFamily="18" charset="0"/>
              </a:rPr>
              <a:t>“beloved children”</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4:14</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Shame</a:t>
            </a:r>
            <a:r>
              <a:rPr lang="en-US" sz="2400" b="1" dirty="0" smtClean="0">
                <a:latin typeface="Cambria" panose="02040503050406030204" pitchFamily="18" charset="0"/>
                <a:ea typeface="Cambria" panose="02040503050406030204" pitchFamily="18" charset="0"/>
              </a:rPr>
              <a:t> … conveys the idea of turning against oneself.</a:t>
            </a:r>
          </a:p>
          <a:p>
            <a:pPr>
              <a:tabLst>
                <a:tab pos="457200" algn="l"/>
              </a:tabLst>
            </a:pP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Admonish</a:t>
            </a:r>
            <a:r>
              <a:rPr lang="en-US" sz="2400" b="1" dirty="0" smtClean="0">
                <a:latin typeface="Cambria" panose="02040503050406030204" pitchFamily="18" charset="0"/>
                <a:ea typeface="Cambria" panose="02040503050406030204" pitchFamily="18" charset="0"/>
              </a:rPr>
              <a:t> … to impress something upon the mind.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Paul didn’t write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shame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them or turn them against themselves, but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them and to encourage a change  of heart.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His correction was not meant to put them on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guilt-trip</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but as a call to repentance intended to straighten out their twisted thinking and to correct their erroneous behavior.</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124769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left)">
                                      <p:cBhvr>
                                        <p:cTn id="3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4:14-21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95400"/>
            <a:ext cx="8534401"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While the Corinthians enjoyed the blessings of many gifted teachers – such as Apollos </a:t>
            </a:r>
            <a:r>
              <a:rPr lang="en-US" sz="2400" b="1" dirty="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after Paul initially planted the church, Paul maintained a special relationship with them, and therefore a responsibility for them as their </a:t>
            </a:r>
            <a:r>
              <a:rPr lang="en-US" sz="2400" b="1" i="1" dirty="0" smtClean="0">
                <a:latin typeface="Cambria" panose="02040503050406030204" pitchFamily="18" charset="0"/>
                <a:ea typeface="Cambria" panose="02040503050406030204" pitchFamily="18" charset="0"/>
              </a:rPr>
              <a:t>“father through the gospel”</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Therefore, Paul exhorts the Corinthians to look to him, their </a:t>
            </a:r>
            <a:r>
              <a:rPr lang="en-US" sz="2400" b="1" i="1" dirty="0" smtClean="0">
                <a:latin typeface="Cambria" panose="02040503050406030204" pitchFamily="18" charset="0"/>
                <a:ea typeface="Cambria" panose="02040503050406030204" pitchFamily="18" charset="0"/>
              </a:rPr>
              <a:t>“spiritual father”</a:t>
            </a:r>
            <a:r>
              <a:rPr lang="en-US" sz="2400" b="1" dirty="0" smtClean="0">
                <a:latin typeface="Cambria" panose="02040503050406030204" pitchFamily="18" charset="0"/>
                <a:ea typeface="Cambria" panose="02040503050406030204" pitchFamily="18" charset="0"/>
              </a:rPr>
              <a:t> as an example to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imitate</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5809127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4:14-21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193053"/>
            <a:ext cx="8471647" cy="557075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Look at what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latin typeface="Cambria" panose="02040503050406030204" pitchFamily="18" charset="0"/>
                <a:ea typeface="Cambria" panose="02040503050406030204" pitchFamily="18" charset="0"/>
              </a:rPr>
              <a:t>about imitating Christian leaders: </a:t>
            </a:r>
          </a:p>
          <a:p>
            <a:pPr indent="457200">
              <a:spcAft>
                <a:spcPts val="1200"/>
              </a:spcAft>
            </a:pPr>
            <a:r>
              <a:rPr lang="en-US" sz="2400" b="1" i="1" dirty="0" smtClean="0">
                <a:latin typeface="Cambria" panose="02040503050406030204" pitchFamily="18" charset="0"/>
                <a:ea typeface="Cambria" panose="02040503050406030204" pitchFamily="18" charset="0"/>
              </a:rPr>
              <a:t>“As I reflect on Paul’s words, I realize how few Christian leaders can say this.  It is my observation that far to many believers in positions of authority and responsibility do not have the spiritual maturity needed to provide a trustworthy example to others.  They may be gifted orators, efficient organizers, or visionary CEOs, but when it comes to the character qualities of humility, self-sacrifice, and earnest determination to fulfill one’s calling regardless of the obstacles, not many modern Christian leaders come immediately to mind.”</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 however, could fit that profile of a Christian leader worthy of imitating.  </a:t>
            </a:r>
          </a:p>
        </p:txBody>
      </p:sp>
    </p:spTree>
    <p:extLst>
      <p:ext uri="{BB962C8B-B14F-4D97-AF65-F5344CB8AC3E}">
        <p14:creationId xmlns:p14="http://schemas.microsoft.com/office/powerpoint/2010/main" xmlns="" val="11887011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19200"/>
            <a:ext cx="8534400" cy="5447645"/>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This new section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 – 6:20</a:t>
            </a:r>
            <a:r>
              <a:rPr lang="en-US" sz="2400" b="1" dirty="0" smtClean="0">
                <a:latin typeface="Cambria" panose="02040503050406030204" pitchFamily="18" charset="0"/>
                <a:ea typeface="Cambria" panose="02040503050406030204" pitchFamily="18" charset="0"/>
              </a:rPr>
              <a:t>] on correcting ills and immorality starts by reminding us that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nobody likes correction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2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From the five-year old who is told she didn’t wash up properly to the fifty-year old whose employer criticizes his lackluster performance – people don’t want to be told they have done something wrong.</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Some of us get defensive, and try to blame somebody else or strike back at the person correcting us.  Even those who take it well would resonate with the admission of the author of Hebrews:</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i="1" dirty="0" smtClean="0">
                <a:latin typeface="Cambria" panose="02040503050406030204" pitchFamily="18" charset="0"/>
                <a:ea typeface="Cambria" panose="02040503050406030204" pitchFamily="18" charset="0"/>
              </a:rPr>
              <a:t>“All discipline for the moment seems not to be joyful, but sorrowful”</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12:10-11</a:t>
            </a:r>
            <a:r>
              <a:rPr lang="en-US" sz="2400" b="1" dirty="0" smtClean="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9473932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4:14-21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28066" y="1125818"/>
            <a:ext cx="8433546" cy="483209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Yes! and because Paul knew the value of authentic, in-the-flesh, hands-on examples to drive home the principles of Christian discipleship, he sends Timothy to Corinth to represent him as a model of a </a:t>
            </a:r>
            <a:r>
              <a:rPr lang="en-US" sz="2400" b="1" i="1" dirty="0" smtClean="0">
                <a:latin typeface="Cambria" panose="02040503050406030204" pitchFamily="18" charset="0"/>
                <a:ea typeface="Cambria" panose="02040503050406030204" pitchFamily="18" charset="0"/>
              </a:rPr>
              <a:t>“faithful child”</a:t>
            </a:r>
            <a:r>
              <a:rPr lang="en-US" sz="2400" b="1" dirty="0" smtClean="0">
                <a:latin typeface="Cambria" panose="02040503050406030204" pitchFamily="18" charset="0"/>
                <a:ea typeface="Cambria" panose="02040503050406030204" pitchFamily="18" charset="0"/>
              </a:rPr>
              <a:t> in the Lord. </a:t>
            </a:r>
          </a:p>
          <a:p>
            <a:pPr indent="457200">
              <a:spcAft>
                <a:spcPts val="1200"/>
              </a:spcAft>
            </a:pPr>
            <a:r>
              <a:rPr lang="en-US" sz="2400" b="1" dirty="0" smtClean="0">
                <a:latin typeface="Cambria" panose="02040503050406030204" pitchFamily="18" charset="0"/>
                <a:ea typeface="Cambria" panose="02040503050406030204" pitchFamily="18" charset="0"/>
              </a:rPr>
              <a:t>Timothy had taken seriously the idea of discipleship as an imitation not only of beliefs but also of lifestyle.  With his physical presence among the Corinthians, he would provide an observable example of Paul’s ways in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4:17</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As a season minister, Paul knew that his letter, and even Timothy’s visit, would engender feelings of animosity from some of the hard cases in Corinth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4:18</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3347862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4:14-21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197535"/>
            <a:ext cx="8433547" cy="483209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Because of this, he punctuates this section with a warning: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will come to you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soon,</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if the Lord wills, and I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shall find out,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the word of those who are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arrogant,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their power”</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4:19</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 says, I will find out the substance behind their superficiality.  Would these boasters be able to drum-up the kind of authentic </a:t>
            </a:r>
            <a:r>
              <a:rPr lang="en-US" sz="2400" b="1" i="1" u="sng" dirty="0" smtClean="0">
                <a:latin typeface="Cambria" panose="02040503050406030204" pitchFamily="18" charset="0"/>
                <a:ea typeface="Cambria" panose="02040503050406030204" pitchFamily="18" charset="0"/>
              </a:rPr>
              <a:t>spiritual</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authority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given to Paul as a handpicked apostle of the kingdom of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4:20</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latin typeface="Cambria" panose="02040503050406030204" pitchFamily="18" charset="0"/>
                <a:ea typeface="Cambria" panose="02040503050406030204" pitchFamily="18" charset="0"/>
              </a:rPr>
              <a:t>… of course the answer 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Paul knew that the brash claims of the self-proclaimed leaders were only the crows of defiant bigmouths attempting to build their own kingdom on a sandy foundation of empty words. </a:t>
            </a:r>
          </a:p>
        </p:txBody>
      </p:sp>
    </p:spTree>
    <p:extLst>
      <p:ext uri="{BB962C8B-B14F-4D97-AF65-F5344CB8AC3E}">
        <p14:creationId xmlns:p14="http://schemas.microsoft.com/office/powerpoint/2010/main" xmlns="" val="29346485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4:14-21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206500"/>
            <a:ext cx="8695765"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He then ends this section with a choice for the Corinthians to consider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4:21</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do you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want?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Shall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come to you with a rod, or in love and a spirit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gentleness?”</a:t>
            </a:r>
          </a:p>
          <a:p>
            <a:pPr indent="457200">
              <a:spcAft>
                <a:spcPts val="1200"/>
              </a:spcAft>
            </a:pPr>
            <a:r>
              <a:rPr lang="en-US" sz="2400" b="1" dirty="0" smtClean="0">
                <a:latin typeface="Cambria" panose="02040503050406030204" pitchFamily="18" charset="0"/>
                <a:ea typeface="Cambria" panose="02040503050406030204" pitchFamily="18" charset="0"/>
              </a:rPr>
              <a:t>They could receive Paul as a stern, strict, harsh father with a rod in hand to reprimand his wayward children – and for that they needed only to continue in their headstrong ways.</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a:t>
            </a:r>
          </a:p>
          <a:p>
            <a:pPr indent="457200">
              <a:spcAft>
                <a:spcPts val="1200"/>
              </a:spcAft>
            </a:pPr>
            <a:r>
              <a:rPr lang="en-US" sz="2400" b="1" dirty="0" smtClean="0">
                <a:latin typeface="Cambria" panose="02040503050406030204" pitchFamily="18" charset="0"/>
                <a:ea typeface="Cambria" panose="02040503050406030204" pitchFamily="18" charset="0"/>
              </a:rPr>
              <a:t>They could welcome him as a gentle, loving father ready to impart to them some spiritual blessing on his arrival – and for that they needed to repent, turn for their selfish ways, and restore unity in the church through practicing humility.</a:t>
            </a:r>
          </a:p>
          <a:p>
            <a:pPr indent="457200">
              <a:spcAft>
                <a:spcPts val="1200"/>
              </a:spcAft>
            </a:pPr>
            <a:r>
              <a:rPr lang="en-US" sz="2400" b="1" dirty="0" smtClean="0">
                <a:latin typeface="Cambria" panose="02040503050406030204" pitchFamily="18" charset="0"/>
                <a:ea typeface="Cambria" panose="02040503050406030204" pitchFamily="18" charset="0"/>
              </a:rPr>
              <a:t>The choice was theirs.  We have the same </a:t>
            </a:r>
            <a:r>
              <a:rPr lang="en-US" sz="2400" b="1" u="sng" dirty="0" smtClean="0">
                <a:latin typeface="Cambria" panose="02040503050406030204" pitchFamily="18" charset="0"/>
                <a:ea typeface="Cambria" panose="02040503050406030204" pitchFamily="18" charset="0"/>
              </a:rPr>
              <a:t>choice</a:t>
            </a:r>
            <a:r>
              <a:rPr lang="en-US" sz="2400" b="1" dirty="0" smtClean="0">
                <a:latin typeface="Cambria" panose="02040503050406030204" pitchFamily="18" charset="0"/>
                <a:ea typeface="Cambria" panose="02040503050406030204" pitchFamily="18" charset="0"/>
              </a:rPr>
              <a:t> today.</a:t>
            </a:r>
          </a:p>
        </p:txBody>
      </p:sp>
    </p:spTree>
    <p:extLst>
      <p:ext uri="{BB962C8B-B14F-4D97-AF65-F5344CB8AC3E}">
        <p14:creationId xmlns:p14="http://schemas.microsoft.com/office/powerpoint/2010/main" xmlns="" val="13673839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Paul on Spiritual Parenting</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Paul on spiritual parenting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189138"/>
            <a:ext cx="8600841" cy="5139869"/>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Paul had no biological children but, he had many spiritual children – converts to the Christ faith.</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Because Paul took this responsibility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father </a:t>
            </a:r>
            <a:r>
              <a:rPr lang="en-US" sz="2400" b="1" dirty="0" smtClean="0">
                <a:latin typeface="Cambria" panose="02040503050406030204" pitchFamily="18" charset="0"/>
                <a:ea typeface="Cambria" panose="02040503050406030204" pitchFamily="18" charset="0"/>
              </a:rPr>
              <a:t>very seriously, he gives us several practical principles about shepherding as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Parents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that we can apply to those with whom we minister and to our own children.</a:t>
            </a:r>
          </a:p>
          <a:p>
            <a:pPr indent="457200">
              <a:tabLst>
                <a:tab pos="457200" algn="l"/>
              </a:tabLst>
            </a:pPr>
            <a:endParaRPr lang="en-US" sz="1200" b="1" dirty="0">
              <a:latin typeface="Cambria" panose="02040503050406030204" pitchFamily="18" charset="0"/>
              <a:ea typeface="Cambria" panose="02040503050406030204" pitchFamily="18" charset="0"/>
            </a:endParaRPr>
          </a:p>
          <a:p>
            <a:pPr marL="457200" indent="-457200">
              <a:buFont typeface="+mj-lt"/>
              <a:buAutoNum type="arabicPeriod"/>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parenting requires selfless sacrifice on behalf of our spiritual children.</a:t>
            </a:r>
          </a:p>
          <a:p>
            <a:pPr marL="457200" indent="-457200">
              <a:buFont typeface="+mj-lt"/>
              <a:buAutoNum type="arabicPeriod"/>
              <a:tabLst>
                <a:tab pos="457200" algn="l"/>
              </a:tabLst>
            </a:pPr>
            <a:endParaRPr lang="en-US" sz="800" b="1" dirty="0" smtClean="0">
              <a:latin typeface="Cambria" panose="02040503050406030204" pitchFamily="18" charset="0"/>
              <a:ea typeface="Cambria" panose="02040503050406030204" pitchFamily="18" charset="0"/>
            </a:endParaRPr>
          </a:p>
          <a:p>
            <a:pPr marL="457200" indent="-457200">
              <a:buFont typeface="+mj-lt"/>
              <a:buAutoNum type="arabicPeriod"/>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parenting means exhorting and encouraging toward spiritual maturity and setting a worthy example.</a:t>
            </a:r>
          </a:p>
          <a:p>
            <a:pPr marL="457200" indent="-457200">
              <a:buFont typeface="+mj-lt"/>
              <a:buAutoNum type="arabicPeriod"/>
              <a:tabLst>
                <a:tab pos="457200" algn="l"/>
              </a:tabLst>
            </a:pPr>
            <a:endParaRPr lang="en-US" sz="800" b="1" dirty="0" smtClean="0">
              <a:latin typeface="Cambria" panose="02040503050406030204" pitchFamily="18" charset="0"/>
              <a:ea typeface="Cambria" panose="02040503050406030204" pitchFamily="18" charset="0"/>
            </a:endParaRPr>
          </a:p>
          <a:p>
            <a:pPr marL="457200" indent="-457200">
              <a:buFont typeface="+mj-lt"/>
              <a:buAutoNum type="arabicPeriod"/>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parenting means confronting and correcting when gentle encouragement isn’t enough.</a:t>
            </a: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56253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Paul on spiritual parenting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084729"/>
            <a:ext cx="8600841" cy="5363648"/>
          </a:xfrm>
          <a:prstGeom prst="rect">
            <a:avLst/>
          </a:prstGeom>
          <a:noFill/>
          <a:effectLst/>
        </p:spPr>
        <p:txBody>
          <a:bodyPr wrap="square" rtlCol="0">
            <a:spAutoFit/>
          </a:bodyPr>
          <a:lstStyle/>
          <a:p>
            <a:pPr marL="457200" indent="-457200">
              <a:buFont typeface="+mj-lt"/>
              <a:buAutoNum type="arabicPeriod"/>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parenting requires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selfless sacrifice on behalf of our spiritual children</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Scripture says, </a:t>
            </a:r>
            <a:r>
              <a:rPr lang="en-US" sz="2350" b="1" i="1" dirty="0" smtClean="0">
                <a:latin typeface="Cambria" panose="02040503050406030204" pitchFamily="18" charset="0"/>
                <a:ea typeface="Cambria" panose="02040503050406030204" pitchFamily="18" charset="0"/>
              </a:rPr>
              <a:t>“But we proved to be gentle among you, as a nursing mother tenderly cares for her own children.  Having so fond an affection for you, we were well-pleased to impart to you not only the gospel of God but also our own lives, because you had become very dear to us”</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1Thes. 2:7-8</a:t>
            </a:r>
            <a:r>
              <a:rPr lang="en-US" sz="2350" b="1" dirty="0" smtClean="0">
                <a:latin typeface="Cambria" panose="02040503050406030204" pitchFamily="18" charset="0"/>
                <a:ea typeface="Cambria" panose="02040503050406030204" pitchFamily="18" charset="0"/>
              </a:rPr>
              <a:t>).</a:t>
            </a:r>
          </a:p>
          <a:p>
            <a:pPr indent="457200">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350" b="1" dirty="0" smtClean="0">
                <a:latin typeface="Cambria" panose="02040503050406030204" pitchFamily="18" charset="0"/>
                <a:ea typeface="Cambria" panose="02040503050406030204" pitchFamily="18" charset="0"/>
              </a:rPr>
              <a:t>	This was Paul’s approach everywhere he went.  He poured out his life for those he led to faith, teaching us that ministry is not merely the transference of information. </a:t>
            </a:r>
          </a:p>
          <a:p>
            <a:pPr>
              <a:tabLst>
                <a:tab pos="457200" algn="l"/>
              </a:tabLst>
            </a:pPr>
            <a:r>
              <a:rPr lang="en-US" sz="1200" b="1" dirty="0" smtClean="0">
                <a:latin typeface="Cambria" panose="02040503050406030204" pitchFamily="18" charset="0"/>
                <a:ea typeface="Cambria" panose="02040503050406030204" pitchFamily="18" charset="0"/>
              </a:rPr>
              <a:t>	</a:t>
            </a:r>
          </a:p>
          <a:p>
            <a:pPr>
              <a:tabLst>
                <a:tab pos="457200" algn="l"/>
              </a:tabLst>
            </a:pPr>
            <a:r>
              <a:rPr lang="en-US" sz="2400" b="1" dirty="0" smtClean="0">
                <a:latin typeface="Cambria" panose="02040503050406030204" pitchFamily="18" charset="0"/>
                <a:ea typeface="Cambria" panose="02040503050406030204" pitchFamily="18" charset="0"/>
              </a:rPr>
              <a:t>	</a:t>
            </a:r>
            <a:r>
              <a:rPr lang="en-US" sz="2352" b="1" dirty="0" smtClean="0">
                <a:latin typeface="Cambria" panose="02040503050406030204" pitchFamily="18" charset="0"/>
                <a:ea typeface="Cambria" panose="02040503050406030204" pitchFamily="18" charset="0"/>
              </a:rPr>
              <a:t>It’s personal, deep, committed involvement in the lives of those to whom we minister.  Do you just impart information? Or do you pour yourself into the lives of other? </a:t>
            </a:r>
          </a:p>
        </p:txBody>
      </p:sp>
    </p:spTree>
    <p:extLst>
      <p:ext uri="{BB962C8B-B14F-4D97-AF65-F5344CB8AC3E}">
        <p14:creationId xmlns:p14="http://schemas.microsoft.com/office/powerpoint/2010/main" xmlns="" val="14930220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Paul on spiritual parenting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066800"/>
            <a:ext cx="8600841" cy="5809179"/>
          </a:xfrm>
          <a:prstGeom prst="rect">
            <a:avLst/>
          </a:prstGeom>
          <a:noFill/>
          <a:effectLst/>
        </p:spPr>
        <p:txBody>
          <a:bodyPr wrap="square" rtlCol="0">
            <a:spAutoFit/>
          </a:bodyPr>
          <a:lstStyle/>
          <a:p>
            <a:pPr marL="457200" indent="-457200">
              <a:buFont typeface="+mj-lt"/>
              <a:buAutoNum type="arabicPeriod" startAt="2"/>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parenting means exhorting and encouraging toward spiritual maturity and setting a worthy example.</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Scripture says, </a:t>
            </a:r>
            <a:r>
              <a:rPr lang="en-US" sz="2350" b="1" i="1" dirty="0" smtClean="0">
                <a:latin typeface="Cambria" panose="02040503050406030204" pitchFamily="18" charset="0"/>
                <a:ea typeface="Cambria" panose="02040503050406030204" pitchFamily="18" charset="0"/>
              </a:rPr>
              <a:t>“Just as you know how we were exhorting and encouraging and imploring each one of you as a father would his own children, so that you would walk in a manner worthy of the God who calls you”</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1Thes. 2:11-12</a:t>
            </a:r>
            <a:r>
              <a:rPr lang="en-US" sz="2350" b="1" dirty="0" smtClean="0">
                <a:latin typeface="Cambria" panose="02040503050406030204" pitchFamily="18" charset="0"/>
                <a:ea typeface="Cambria" panose="02040503050406030204" pitchFamily="18" charset="0"/>
              </a:rPr>
              <a:t>).</a:t>
            </a:r>
          </a:p>
          <a:p>
            <a:pPr indent="457200">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350" b="1" dirty="0" smtClean="0">
                <a:latin typeface="Cambria" panose="02040503050406030204" pitchFamily="18" charset="0"/>
                <a:ea typeface="Cambria" panose="02040503050406030204" pitchFamily="18" charset="0"/>
              </a:rPr>
              <a:t>	Paul had to maintain an exemplary life to exhort his readers to follow in his footsteps.  Think about it!  Are we guilty of exhorting and encouraging our spiritual children hypocritically,  trying to impart to them something we do not possess ourselves –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maturity</a:t>
            </a:r>
            <a:r>
              <a:rPr lang="en-US" sz="2350" b="1" dirty="0" smtClean="0">
                <a:latin typeface="Cambria" panose="02040503050406030204" pitchFamily="18" charset="0"/>
                <a:ea typeface="Cambria" panose="02040503050406030204" pitchFamily="18" charset="0"/>
              </a:rPr>
              <a:t>. </a:t>
            </a:r>
          </a:p>
          <a:p>
            <a:pPr>
              <a:tabLst>
                <a:tab pos="457200" algn="l"/>
              </a:tabLst>
            </a:pPr>
            <a:r>
              <a:rPr lang="en-US" sz="1200" b="1" dirty="0" smtClean="0">
                <a:latin typeface="Cambria" panose="02040503050406030204" pitchFamily="18" charset="0"/>
                <a:ea typeface="Cambria" panose="02040503050406030204" pitchFamily="18" charset="0"/>
              </a:rPr>
              <a:t>	</a:t>
            </a:r>
          </a:p>
          <a:p>
            <a:pPr>
              <a:tabLst>
                <a:tab pos="457200" algn="l"/>
              </a:tabLst>
            </a:pPr>
            <a:r>
              <a:rPr lang="en-US" sz="2400" b="1" dirty="0" smtClean="0">
                <a:latin typeface="Cambria" panose="02040503050406030204" pitchFamily="18" charset="0"/>
                <a:ea typeface="Cambria" panose="02040503050406030204" pitchFamily="18" charset="0"/>
              </a:rPr>
              <a:t>	</a:t>
            </a:r>
            <a:r>
              <a:rPr lang="en-US" sz="2352" b="1" dirty="0" smtClean="0">
                <a:latin typeface="Cambria" panose="02040503050406030204" pitchFamily="18" charset="0"/>
                <a:ea typeface="Cambria" panose="02040503050406030204" pitchFamily="18" charset="0"/>
              </a:rPr>
              <a:t>If we don’t have faith in and love for Christ, exhibited in a life of consistent good works, how can we expect to promote such godly qualities in the lives of others?</a:t>
            </a:r>
          </a:p>
        </p:txBody>
      </p:sp>
    </p:spTree>
    <p:extLst>
      <p:ext uri="{BB962C8B-B14F-4D97-AF65-F5344CB8AC3E}">
        <p14:creationId xmlns:p14="http://schemas.microsoft.com/office/powerpoint/2010/main" xmlns="" val="2772254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Paul on spiritual parenting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16859" y="1197819"/>
            <a:ext cx="8538088" cy="5062924"/>
          </a:xfrm>
          <a:prstGeom prst="rect">
            <a:avLst/>
          </a:prstGeom>
          <a:noFill/>
          <a:effectLst/>
        </p:spPr>
        <p:txBody>
          <a:bodyPr wrap="square" rtlCol="0">
            <a:spAutoFit/>
          </a:bodyPr>
          <a:lstStyle/>
          <a:p>
            <a:pPr marL="457200" indent="-457200">
              <a:buFont typeface="+mj-lt"/>
              <a:buAutoNum type="arabicPeriod" startAt="3"/>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parenting means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confronting and correcting when gentle encouragement isn’t enough.</a:t>
            </a:r>
            <a:endParaRPr lang="en-US"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Paul called for immediate repentance with severe consequences for remaining in disobedience and even referred to the possible need for him to come to Corinth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with a rod</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as an implement of parental correction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4:21</a:t>
            </a:r>
            <a:r>
              <a:rPr lang="en-US" sz="235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Sometimes </a:t>
            </a:r>
            <a:r>
              <a:rPr lang="en-US" sz="2350" b="1" i="1" u="sng" dirty="0" smtClean="0">
                <a:latin typeface="Cambria" panose="02040503050406030204" pitchFamily="18" charset="0"/>
                <a:ea typeface="Cambria" panose="02040503050406030204" pitchFamily="18" charset="0"/>
              </a:rPr>
              <a:t>spiritual</a:t>
            </a:r>
            <a:r>
              <a:rPr lang="en-US" sz="2350" b="1" i="1" dirty="0" smtClean="0">
                <a:latin typeface="Cambria" panose="02040503050406030204" pitchFamily="18" charset="0"/>
                <a:ea typeface="Cambria" panose="02040503050406030204" pitchFamily="18" charset="0"/>
              </a:rPr>
              <a:t> </a:t>
            </a:r>
            <a:r>
              <a:rPr lang="en-US" sz="2350" b="1" i="1" u="sng" dirty="0" smtClean="0">
                <a:latin typeface="Cambria" panose="02040503050406030204" pitchFamily="18" charset="0"/>
                <a:ea typeface="Cambria" panose="02040503050406030204" pitchFamily="18" charset="0"/>
              </a:rPr>
              <a:t>leaders</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must do the hard thing in confronting and correcting their wayward spiritual children.</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Truth is, most of us would rather live in an igloo than confront a fellow believer, but we must never lose sight of the noble goal of correction and the restoration of the wandering child’s fellowship with God and others.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259855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Paul on spiritual parenting</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95400"/>
            <a:ext cx="8600841" cy="3654847"/>
          </a:xfrm>
          <a:prstGeom prst="rect">
            <a:avLst/>
          </a:prstGeom>
          <a:noFill/>
          <a:effectLst/>
        </p:spPr>
        <p:txBody>
          <a:bodyPr wrap="square" rtlCol="0">
            <a:spAutoFit/>
          </a:bodyPr>
          <a:lstStyle/>
          <a:p>
            <a:pPr indent="457200">
              <a:tabLst>
                <a:tab pos="457200" algn="l"/>
              </a:tabLst>
            </a:pPr>
            <a:r>
              <a:rPr lang="en-US" sz="2350" b="1" dirty="0" smtClean="0">
                <a:latin typeface="Cambria" panose="02040503050406030204" pitchFamily="18" charset="0"/>
                <a:ea typeface="Cambria" panose="02040503050406030204" pitchFamily="18" charset="0"/>
              </a:rPr>
              <a:t>If mature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parents </a:t>
            </a:r>
            <a:r>
              <a:rPr lang="en-US" sz="2350" b="1" dirty="0" smtClean="0">
                <a:latin typeface="Cambria" panose="02040503050406030204" pitchFamily="18" charset="0"/>
                <a:ea typeface="Cambria" panose="02040503050406030204" pitchFamily="18" charset="0"/>
              </a:rPr>
              <a:t>don’t rebuke and correct believers when they need it, who will do it?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Our calling as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parents </a:t>
            </a:r>
            <a:r>
              <a:rPr lang="en-US" sz="2350" b="1" dirty="0" smtClean="0">
                <a:latin typeface="Cambria" panose="02040503050406030204" pitchFamily="18" charset="0"/>
                <a:ea typeface="Cambria" panose="02040503050406030204" pitchFamily="18" charset="0"/>
              </a:rPr>
              <a:t>for those we mentor,  teach, disciple, or otherwise influence is just as important     as our physical parenting with our own children.</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When we self-sacrificially give ourselves to this task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Parenting</a:t>
            </a:r>
            <a:r>
              <a:rPr lang="en-US" sz="2350" b="1" dirty="0" smtClean="0">
                <a:latin typeface="Cambria" panose="02040503050406030204" pitchFamily="18" charset="0"/>
                <a:ea typeface="Cambria" panose="02040503050406030204" pitchFamily="18" charset="0"/>
              </a:rPr>
              <a:t>,” through our words and examples, and muster the strength to confront the wayward, we will have fulfilled our obligation as faithful, trustworthy, Stewards. </a:t>
            </a:r>
          </a:p>
        </p:txBody>
      </p:sp>
    </p:spTree>
    <p:extLst>
      <p:ext uri="{BB962C8B-B14F-4D97-AF65-F5344CB8AC3E}">
        <p14:creationId xmlns:p14="http://schemas.microsoft.com/office/powerpoint/2010/main" xmlns="" val="14025495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5029200"/>
            <a:ext cx="6858000" cy="584775"/>
          </a:xfrm>
          <a:prstGeom prst="rect">
            <a:avLst/>
          </a:prstGeom>
          <a:noFill/>
        </p:spPr>
        <p:txBody>
          <a:bodyPr wrap="square" rtlCol="0">
            <a:spAutoFit/>
          </a:bodyPr>
          <a:lstStyle/>
          <a:p>
            <a:pPr algn="ctr"/>
            <a:r>
              <a:rPr lang="en-US" sz="3100" b="1" i="1" dirty="0" smtClean="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Corrections From A Faithful Father</a:t>
            </a:r>
            <a:endParaRPr lang="en-US" sz="3100" b="1" i="1" dirty="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158750"/>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67553" y="1295400"/>
            <a:ext cx="8382000" cy="4893647"/>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Christians, however, should realize that God’s correction through His Word, His works, and His workers is a necessary part of our spiritual growth.</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Our heavenly Father disciplines us so we can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share   His holiness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Unlike our earthly parents—who may have punished us wrongly at times by being too harsh or too lax—the Lord always chastens us for the </a:t>
            </a:r>
            <a:r>
              <a:rPr lang="en-US" sz="2400" b="1" i="1" dirty="0" smtClean="0">
                <a:latin typeface="Cambria" panose="02040503050406030204" pitchFamily="18" charset="0"/>
                <a:ea typeface="Cambria" panose="02040503050406030204" pitchFamily="18" charset="0"/>
              </a:rPr>
              <a:t>right reason</a:t>
            </a:r>
            <a:r>
              <a:rPr lang="en-US" sz="2400" b="1" dirty="0" smtClean="0">
                <a:latin typeface="Cambria" panose="02040503050406030204" pitchFamily="18" charset="0"/>
                <a:ea typeface="Cambria" panose="02040503050406030204" pitchFamily="18" charset="0"/>
              </a:rPr>
              <a:t>, in the </a:t>
            </a:r>
            <a:r>
              <a:rPr lang="en-US" sz="2400" b="1" i="1" dirty="0" smtClean="0">
                <a:latin typeface="Cambria" panose="02040503050406030204" pitchFamily="18" charset="0"/>
                <a:ea typeface="Cambria" panose="02040503050406030204" pitchFamily="18" charset="0"/>
              </a:rPr>
              <a:t>right way</a:t>
            </a:r>
            <a:r>
              <a:rPr lang="en-US" sz="2400" b="1" dirty="0" smtClean="0">
                <a:latin typeface="Cambria" panose="02040503050406030204" pitchFamily="18" charset="0"/>
                <a:ea typeface="Cambria" panose="02040503050406030204" pitchFamily="18" charset="0"/>
              </a:rPr>
              <a:t>, at the </a:t>
            </a:r>
            <a:r>
              <a:rPr lang="en-US" sz="2400" b="1" i="1" dirty="0" smtClean="0">
                <a:latin typeface="Cambria" panose="02040503050406030204" pitchFamily="18" charset="0"/>
                <a:ea typeface="Cambria" panose="02040503050406030204" pitchFamily="18" charset="0"/>
              </a:rPr>
              <a:t>right time</a:t>
            </a:r>
            <a:r>
              <a:rPr lang="en-US" sz="2400" b="1" dirty="0" smtClean="0">
                <a:latin typeface="Cambria" panose="02040503050406030204" pitchFamily="18" charset="0"/>
                <a:ea typeface="Cambria" panose="02040503050406030204" pitchFamily="18" charset="0"/>
              </a:rPr>
              <a:t>, and to the </a:t>
            </a:r>
            <a:r>
              <a:rPr lang="en-US" sz="2400" b="1" i="1" dirty="0" smtClean="0">
                <a:latin typeface="Cambria" panose="02040503050406030204" pitchFamily="18" charset="0"/>
                <a:ea typeface="Cambria" panose="02040503050406030204" pitchFamily="18" charset="0"/>
              </a:rPr>
              <a:t>right degree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12:10-11</a:t>
            </a:r>
            <a:r>
              <a:rPr lang="en-US" sz="2400" b="1" dirty="0" smtClean="0">
                <a:latin typeface="Cambria" panose="02040503050406030204" pitchFamily="18" charset="0"/>
                <a:ea typeface="Cambria" panose="02040503050406030204" pitchFamily="18" charset="0"/>
              </a:rPr>
              <a:t>).</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So it is with authority and love that Paul uses his pen as a rod of correction to discipline the wayward Corinthian Christians for a variety of ills, including sexual immorality. </a:t>
            </a:r>
          </a:p>
        </p:txBody>
      </p:sp>
    </p:spTree>
    <p:extLst>
      <p:ext uri="{BB962C8B-B14F-4D97-AF65-F5344CB8AC3E}">
        <p14:creationId xmlns:p14="http://schemas.microsoft.com/office/powerpoint/2010/main" xmlns="" val="412822174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5 July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r>
              <a:rPr lang="en-US" sz="2800" b="1" dirty="0" smtClean="0">
                <a:solidFill>
                  <a:prstClr val="black"/>
                </a:solidFill>
                <a:effectLst>
                  <a:outerShdw blurRad="38100" dist="38100" dir="2700000" algn="tl">
                    <a:srgbClr val="000000">
                      <a:alpha val="43137"/>
                    </a:srgbClr>
                  </a:outerShdw>
                </a:effectLst>
                <a:latin typeface="Cambria" pitchFamily="18" charset="0"/>
              </a:rPr>
              <a:t>Chapter 5:1 – 13                                                                                   </a:t>
            </a:r>
            <a:r>
              <a:rPr lang="en-US" sz="2800" b="1" i="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8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to Handle a Scandal</a:t>
            </a:r>
            <a:r>
              <a:rPr lang="en-US" sz="2800" b="1" i="1" dirty="0" smtClean="0">
                <a:solidFill>
                  <a:prstClr val="black"/>
                </a:solidFill>
                <a:effectLst>
                  <a:outerShdw blurRad="38100" dist="38100" dir="2700000" algn="tl">
                    <a:srgbClr val="000000">
                      <a:alpha val="43137"/>
                    </a:srgbClr>
                  </a:outerShdw>
                </a:effectLst>
                <a:latin typeface="Cambria" pitchFamily="18" charset="0"/>
                <a:ea typeface="Cambria" panose="02040503050406030204" pitchFamily="18" charset="0"/>
              </a:rPr>
              <a:t>!” </a:t>
            </a: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3100"/>
                            </p:stCondLst>
                            <p:childTnLst>
                              <p:par>
                                <p:cTn id="16" presetID="22" presetClass="entr" presetSubtype="8"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1000"/>
                                        <p:tgtEl>
                                          <p:spTgt spid="4">
                                            <p:txEl>
                                              <p:pRg st="0" end="0"/>
                                            </p:txEl>
                                          </p:spTgt>
                                        </p:tgtEl>
                                      </p:cBhvr>
                                    </p:animEffect>
                                  </p:childTnLst>
                                </p:cTn>
                              </p:par>
                            </p:childTnLst>
                          </p:cTn>
                        </p:par>
                        <p:par>
                          <p:cTn id="19" fill="hold">
                            <p:stCondLst>
                              <p:cond delay="4100"/>
                            </p:stCondLst>
                            <p:childTnLst>
                              <p:par>
                                <p:cTn id="20" presetID="22" presetClass="entr" presetSubtype="8"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093694"/>
            <a:ext cx="8561294" cy="5816977"/>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the previous section Paul had to correct </a:t>
            </a:r>
            <a:r>
              <a:rPr lang="en-US" sz="2400" b="1" i="1" dirty="0" smtClean="0">
                <a:latin typeface="Cambria" panose="02040503050406030204" pitchFamily="18" charset="0"/>
                <a:ea typeface="Cambria" panose="02040503050406030204" pitchFamily="18" charset="0"/>
              </a:rPr>
              <a:t>schisms</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factions</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parties</a:t>
            </a:r>
            <a:r>
              <a:rPr lang="en-US" sz="2400" b="1" dirty="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divisions</a:t>
            </a:r>
            <a:r>
              <a:rPr lang="en-US" sz="2400" b="1" dirty="0" smtClean="0">
                <a:latin typeface="Cambria" panose="02040503050406030204" pitchFamily="18" charset="0"/>
                <a:ea typeface="Cambria" panose="02040503050406030204" pitchFamily="18" charset="0"/>
              </a:rPr>
              <a:t> in Corinth. Now Paul deals with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Correcting Ills and Immorality</a:t>
            </a:r>
            <a:r>
              <a:rPr lang="en-US" sz="2400" b="1" dirty="0" smtClean="0">
                <a:latin typeface="Cambria" panose="02040503050406030204" pitchFamily="18" charset="0"/>
                <a:ea typeface="Cambria" panose="02040503050406030204" pitchFamily="18" charset="0"/>
              </a:rPr>
              <a:t>” in the church.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4:1-21,</a:t>
            </a:r>
            <a:r>
              <a:rPr lang="en-US" sz="2400" b="1" dirty="0" smtClean="0">
                <a:latin typeface="Cambria" panose="02040503050406030204" pitchFamily="18" charset="0"/>
                <a:ea typeface="Cambria" panose="02040503050406030204" pitchFamily="18" charset="0"/>
              </a:rPr>
              <a:t> he reasserts his unique apostolic authority.</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challenges </a:t>
            </a:r>
            <a:r>
              <a:rPr lang="en-US" sz="2400" b="1" dirty="0" smtClean="0">
                <a:latin typeface="Cambria" panose="02040503050406030204" pitchFamily="18" charset="0"/>
                <a:ea typeface="Cambria" panose="02040503050406030204" pitchFamily="18" charset="0"/>
              </a:rPr>
              <a:t>the Corinthians on an issue of gross sexual immorality.</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5:2-13</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he lays out the principles of church </a:t>
            </a:r>
            <a:r>
              <a:rPr lang="en-US" sz="2400" b="1" dirty="0" smtClean="0">
                <a:latin typeface="Cambria" panose="02040503050406030204" pitchFamily="18" charset="0"/>
                <a:ea typeface="Cambria" panose="02040503050406030204" pitchFamily="18" charset="0"/>
              </a:rPr>
              <a:t>discipline, to </a:t>
            </a:r>
            <a:r>
              <a:rPr lang="en-US" sz="2400" b="1" dirty="0">
                <a:latin typeface="Cambria" panose="02040503050406030204" pitchFamily="18" charset="0"/>
                <a:ea typeface="Cambria" panose="02040503050406030204" pitchFamily="18" charset="0"/>
              </a:rPr>
              <a:t>purge the church of wickedness and to purify the </a:t>
            </a:r>
            <a:r>
              <a:rPr lang="en-US" sz="2400" b="1" dirty="0" smtClean="0">
                <a:latin typeface="Cambria" panose="02040503050406030204" pitchFamily="18" charset="0"/>
                <a:ea typeface="Cambria" panose="02040503050406030204" pitchFamily="18" charset="0"/>
              </a:rPr>
              <a:t>people. </a:t>
            </a:r>
          </a:p>
          <a:p>
            <a:pPr>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6:1-8,</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he reprimands </a:t>
            </a:r>
            <a:r>
              <a:rPr lang="en-US" sz="2400" b="1" dirty="0" smtClean="0">
                <a:latin typeface="Cambria" panose="02040503050406030204" pitchFamily="18" charset="0"/>
                <a:ea typeface="Cambria" panose="02040503050406030204" pitchFamily="18" charset="0"/>
              </a:rPr>
              <a:t>the Corinthians because they were suing each other in secular courts.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6:9-20</a:t>
            </a:r>
            <a:r>
              <a:rPr lang="en-US" sz="2400" b="1" dirty="0" smtClean="0">
                <a:latin typeface="Cambria" panose="02040503050406030204" pitchFamily="18" charset="0"/>
                <a:ea typeface="Cambria" panose="02040503050406030204" pitchFamily="18" charset="0"/>
              </a:rPr>
              <a:t>, Paul urges </a:t>
            </a:r>
            <a:r>
              <a:rPr lang="en-US" sz="2400" b="1" dirty="0">
                <a:latin typeface="Cambria" panose="02040503050406030204" pitchFamily="18" charset="0"/>
                <a:ea typeface="Cambria" panose="02040503050406030204" pitchFamily="18" charset="0"/>
              </a:rPr>
              <a:t>them to maintain sexual </a:t>
            </a:r>
            <a:r>
              <a:rPr lang="en-US" sz="2400" b="1" dirty="0" smtClean="0">
                <a:latin typeface="Cambria" panose="02040503050406030204" pitchFamily="18" charset="0"/>
                <a:ea typeface="Cambria" panose="02040503050406030204" pitchFamily="18" charset="0"/>
              </a:rPr>
              <a:t>purity because some failed to accompany their conversion to Christianity by a changed lifestyle.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596333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wipe(left)">
                                      <p:cBhvr>
                                        <p:cTn id="32" dur="1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19200"/>
            <a:ext cx="8525435" cy="4093428"/>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As </a:t>
            </a:r>
            <a:r>
              <a:rPr lang="en-US" sz="2400" b="1" dirty="0">
                <a:latin typeface="Cambria" panose="02040503050406030204" pitchFamily="18" charset="0"/>
                <a:ea typeface="Cambria" panose="02040503050406030204" pitchFamily="18" charset="0"/>
              </a:rPr>
              <a:t>their spiritual father </a:t>
            </a:r>
            <a:r>
              <a:rPr lang="en-US" sz="2400" b="1" dirty="0" smtClean="0">
                <a:latin typeface="Cambria" panose="02040503050406030204" pitchFamily="18" charset="0"/>
                <a:ea typeface="Cambria" panose="02040503050406030204" pitchFamily="18" charset="0"/>
              </a:rPr>
              <a:t>in the faith Paul in </a:t>
            </a:r>
            <a:r>
              <a:rPr lang="en-US" sz="2400" b="1" dirty="0">
                <a:latin typeface="Cambria" panose="02040503050406030204" pitchFamily="18" charset="0"/>
                <a:ea typeface="Cambria" panose="02040503050406030204" pitchFamily="18" charset="0"/>
              </a:rPr>
              <a:t>this </a:t>
            </a:r>
            <a:r>
              <a:rPr lang="en-US" sz="2400" b="1" dirty="0" smtClean="0">
                <a:latin typeface="Cambria" panose="02040503050406030204" pitchFamily="18" charset="0"/>
                <a:ea typeface="Cambria" panose="02040503050406030204" pitchFamily="18" charset="0"/>
              </a:rPr>
              <a:t>lesson, </a:t>
            </a:r>
            <a:r>
              <a:rPr lang="en-US" sz="2400" b="1" dirty="0">
                <a:latin typeface="Cambria" panose="02040503050406030204" pitchFamily="18" charset="0"/>
                <a:ea typeface="Cambria" panose="02040503050406030204" pitchFamily="18" charset="0"/>
              </a:rPr>
              <a:t>turns </a:t>
            </a:r>
            <a:r>
              <a:rPr lang="en-US" sz="2400" b="1" dirty="0" smtClean="0">
                <a:latin typeface="Cambria" panose="02040503050406030204" pitchFamily="18" charset="0"/>
                <a:ea typeface="Cambria" panose="02040503050406030204" pitchFamily="18" charset="0"/>
              </a:rPr>
              <a:t>his attention to the Corinthians’ </a:t>
            </a:r>
            <a:r>
              <a:rPr lang="en-US" sz="2400" b="1" dirty="0">
                <a:latin typeface="Cambria" panose="02040503050406030204" pitchFamily="18" charset="0"/>
                <a:ea typeface="Cambria" panose="02040503050406030204" pitchFamily="18" charset="0"/>
              </a:rPr>
              <a:t>failure to live up to their reputation as followers of Jesus Christ.</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His strong words correcting the Corinthians ills and personal immorality speaks loudly to us today in the twenty-one century.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As the modern church, we would </a:t>
            </a:r>
            <a:r>
              <a:rPr lang="en-US" sz="2400" b="1" dirty="0">
                <a:latin typeface="Cambria" panose="02040503050406030204" pitchFamily="18" charset="0"/>
                <a:ea typeface="Cambria" panose="02040503050406030204" pitchFamily="18" charset="0"/>
              </a:rPr>
              <a:t>do </a:t>
            </a:r>
            <a:r>
              <a:rPr lang="en-US" sz="2400" b="1" dirty="0" smtClean="0">
                <a:latin typeface="Cambria" panose="02040503050406030204" pitchFamily="18" charset="0"/>
                <a:ea typeface="Cambria" panose="02040503050406030204" pitchFamily="18" charset="0"/>
              </a:rPr>
              <a:t>well to hear </a:t>
            </a:r>
            <a:r>
              <a:rPr lang="en-US" sz="2400" b="1" dirty="0">
                <a:latin typeface="Cambria" panose="02040503050406030204" pitchFamily="18" charset="0"/>
                <a:ea typeface="Cambria" panose="02040503050406030204" pitchFamily="18" charset="0"/>
              </a:rPr>
              <a:t>and heed </a:t>
            </a:r>
            <a:r>
              <a:rPr lang="en-US" sz="2400" b="1" dirty="0" smtClean="0">
                <a:latin typeface="Cambria" panose="02040503050406030204" pitchFamily="18" charset="0"/>
                <a:ea typeface="Cambria" panose="02040503050406030204" pitchFamily="18" charset="0"/>
              </a:rPr>
              <a:t>his words of warnings, so as to avoid the unpleasant, but necessary discipline God uses to restore His disobedient children. </a:t>
            </a:r>
          </a:p>
        </p:txBody>
      </p:sp>
    </p:spTree>
    <p:extLst>
      <p:ext uri="{BB962C8B-B14F-4D97-AF65-F5344CB8AC3E}">
        <p14:creationId xmlns:p14="http://schemas.microsoft.com/office/powerpoint/2010/main" xmlns="" val="10840841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616320" y="3103643"/>
            <a:ext cx="5871743" cy="430887"/>
          </a:xfrm>
          <a:prstGeom prst="rect">
            <a:avLst/>
          </a:prstGeom>
          <a:noFill/>
        </p:spPr>
        <p:txBody>
          <a:bodyPr wrap="square" rtlCol="0">
            <a:spAutoFit/>
          </a:bodyPr>
          <a:lstStyle/>
          <a:p>
            <a:pPr algn="ctr"/>
            <a:r>
              <a:rPr lang="en-US" sz="22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Corrections From A Faithful Father  4:1-21</a:t>
            </a:r>
            <a:endParaRPr lang="en-US" sz="22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197536"/>
            <a:ext cx="8534400" cy="4898464"/>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opens this study </a:t>
            </a:r>
            <a:r>
              <a:rPr lang="en-US" sz="2400" b="1" dirty="0" smtClean="0">
                <a:latin typeface="Cambria" panose="02040503050406030204" pitchFamily="18" charset="0"/>
                <a:ea typeface="Cambria" panose="02040503050406030204" pitchFamily="18" charset="0"/>
              </a:rPr>
              <a:t>by reminding us that </a:t>
            </a:r>
            <a:r>
              <a:rPr lang="en-US" sz="2400" b="1" i="1" dirty="0" smtClean="0">
                <a:latin typeface="Cambria" panose="02040503050406030204" pitchFamily="18" charset="0"/>
                <a:ea typeface="Cambria" panose="02040503050406030204" pitchFamily="18" charset="0"/>
              </a:rPr>
              <a:t>“no parent likes to see a son or daughter go astray.”</a:t>
            </a:r>
          </a:p>
          <a:p>
            <a:pPr indent="457200"/>
            <a:endParaRPr lang="en-US" sz="1200" b="1" dirty="0">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Saying </a:t>
            </a:r>
            <a:r>
              <a:rPr lang="en-US" sz="2400" b="1" dirty="0" smtClean="0">
                <a:latin typeface="Cambria" panose="02040503050406030204" pitchFamily="18" charset="0"/>
                <a:ea typeface="Cambria" panose="02040503050406030204" pitchFamily="18" charset="0"/>
              </a:rPr>
              <a:t>… “Over a life of ministry, I have seen this scenario up close and personal.  Parents who have given their all to rearing their sons and daughters in the faith watch helplessly as their child slips away and vanish into the fog of the world’s alluring temptations.”</a:t>
            </a:r>
          </a:p>
          <a:p>
            <a:pPr indent="457200"/>
            <a:endParaRPr lang="en-US" sz="11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Sometime, like the prodigal son, a child adrift eventually returns to safe harbors.  When this happens, we get a real sense of the joy that the father of the prodigal son must have felt when he saw his lost child shamefully shuffling up the walkway.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43114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197536"/>
            <a:ext cx="8458200" cy="5262979"/>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But not all stories of rebellious kids end with a fatted calf feast and a family celebration.  Sometime parents agonize over an apostate child for the rest of their lives, tearfully praying night and day for the one who fled the faith, having rushed headlong into the irreversible consequence of sin.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when Paul heard about the Corinthians’ immature, carnal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beliefs</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400" b="1" dirty="0" smtClean="0">
                <a:latin typeface="Cambria" panose="02040503050406030204" pitchFamily="18" charset="0"/>
                <a:ea typeface="Cambria" panose="02040503050406030204" pitchFamily="18" charset="0"/>
              </a:rPr>
              <a:t>, he responded like a desperate father hearing about the dangerous attitudes and actions of a wayward child.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Paul’s approach to spiritual parenting looked nothing like the namby-pamby approach that coddles rather than corrects, pampers rather than reproves.</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07140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48201</TotalTime>
  <Words>3444</Words>
  <Application>Microsoft Office PowerPoint</Application>
  <PresentationFormat>On-screen Show (4:3)</PresentationFormat>
  <Paragraphs>255</Paragraphs>
  <Slides>40</Slides>
  <Notes>37</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Trek</vt:lpstr>
      <vt:lpstr>1_Trek</vt:lpstr>
      <vt:lpstr>Slide 1</vt:lpstr>
      <vt:lpstr>1 Corinthians Introduction</vt:lpstr>
      <vt:lpstr>1 Corinthians Introduction</vt:lpstr>
      <vt:lpstr>1 Corinthians Introduction</vt:lpstr>
      <vt:lpstr>1 Corinthians Introduction</vt:lpstr>
      <vt:lpstr>1 Corinthians Introduction</vt:lpstr>
      <vt:lpstr>Slide 7</vt:lpstr>
      <vt:lpstr> 1 Corinthians - Lesson Overview</vt:lpstr>
      <vt:lpstr> 1 Corinthians - Lesson Overview</vt:lpstr>
      <vt:lpstr> 1 Corinthians - Lesson Overview</vt:lpstr>
      <vt:lpstr>1 Corinthians 4:1-5 </vt:lpstr>
      <vt:lpstr>1 Corinthians 4:1-5 </vt:lpstr>
      <vt:lpstr>1 Corinthians 4:1-5 </vt:lpstr>
      <vt:lpstr>1 Corinthians 4:1-5 </vt:lpstr>
      <vt:lpstr>1 Corinthians 4:1-5 </vt:lpstr>
      <vt:lpstr>1 Corinthians 4:6-7 </vt:lpstr>
      <vt:lpstr>1 Corinthians 4:6-7 </vt:lpstr>
      <vt:lpstr>1 Corinthians 4:6-7 </vt:lpstr>
      <vt:lpstr>1 Corinthians 4:6-7 </vt:lpstr>
      <vt:lpstr>1 Corinthians 4:6-7 </vt:lpstr>
      <vt:lpstr>1 Corinthians 4:8-13 </vt:lpstr>
      <vt:lpstr>1 Corinthians 4:8-13 </vt:lpstr>
      <vt:lpstr>1 Corinthians 4:8-13 </vt:lpstr>
      <vt:lpstr>1 Corinthians 4:8-13 </vt:lpstr>
      <vt:lpstr>1 Corinthians 4:8-13 </vt:lpstr>
      <vt:lpstr>1 Corinthians 4:14-21 </vt:lpstr>
      <vt:lpstr>1 Corinthians 4:14-21 </vt:lpstr>
      <vt:lpstr>1 Corinthians 4:14-21 </vt:lpstr>
      <vt:lpstr>1 Corinthians 4:14-21 </vt:lpstr>
      <vt:lpstr>1 Corinthians 4:14-21 </vt:lpstr>
      <vt:lpstr>1 Corinthians 4:14-21 </vt:lpstr>
      <vt:lpstr>1 Corinthians 4:14-21 </vt:lpstr>
      <vt:lpstr>Slide 33</vt:lpstr>
      <vt:lpstr>Application – Paul on spiritual parenting</vt:lpstr>
      <vt:lpstr>Application – Paul on spiritual parenting</vt:lpstr>
      <vt:lpstr>Application – Paul on spiritual parenting</vt:lpstr>
      <vt:lpstr>Application – Paul on spiritual parenting</vt:lpstr>
      <vt:lpstr>Application – Paul on spiritual parenting</vt:lpstr>
      <vt:lpstr>Slide 39</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8896</cp:revision>
  <cp:lastPrinted>2023-05-06T01:46:48Z</cp:lastPrinted>
  <dcterms:created xsi:type="dcterms:W3CDTF">2016-10-08T19:35:00Z</dcterms:created>
  <dcterms:modified xsi:type="dcterms:W3CDTF">2023-06-22T01:32:11Z</dcterms:modified>
</cp:coreProperties>
</file>